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6" r:id="rId21"/>
    <p:sldId id="277"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78" r:id="rId36"/>
    <p:sldId id="279"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DFA45C4-2D32-7346-954E-DC06BA3B3E27}">
          <p14:sldIdLst>
            <p14:sldId id="256"/>
            <p14:sldId id="257"/>
            <p14:sldId id="258"/>
            <p14:sldId id="259"/>
            <p14:sldId id="260"/>
            <p14:sldId id="261"/>
            <p14:sldId id="262"/>
          </p14:sldIdLst>
        </p14:section>
        <p14:section name="Punch Cards" id="{7B0D4E70-912D-2A40-B7EE-FE410C0D397E}">
          <p14:sldIdLst>
            <p14:sldId id="263"/>
            <p14:sldId id="264"/>
            <p14:sldId id="265"/>
            <p14:sldId id="266"/>
            <p14:sldId id="267"/>
            <p14:sldId id="268"/>
            <p14:sldId id="269"/>
            <p14:sldId id="270"/>
            <p14:sldId id="271"/>
            <p14:sldId id="272"/>
            <p14:sldId id="273"/>
          </p14:sldIdLst>
        </p14:section>
        <p14:section name="1st Generation" id="{2EA1AFAB-058A-CB4A-BEAF-3426A1071678}">
          <p14:sldIdLst>
            <p14:sldId id="275"/>
          </p14:sldIdLst>
        </p14:section>
        <p14:section name="SCCS" id="{2AE7CF06-FF89-9F4D-B566-F0FF3EA3964F}">
          <p14:sldIdLst>
            <p14:sldId id="276"/>
            <p14:sldId id="277"/>
            <p14:sldId id="280"/>
            <p14:sldId id="281"/>
            <p14:sldId id="282"/>
            <p14:sldId id="283"/>
            <p14:sldId id="284"/>
            <p14:sldId id="285"/>
            <p14:sldId id="286"/>
            <p14:sldId id="287"/>
            <p14:sldId id="288"/>
            <p14:sldId id="289"/>
            <p14:sldId id="290"/>
            <p14:sldId id="291"/>
            <p14:sldId id="292"/>
          </p14:sldIdLst>
        </p14:section>
        <p14:section name="RCS" id="{09AB46B7-2303-0A4B-B058-0B335AADBF89}">
          <p14:sldIdLst/>
        </p14:section>
        <p14:section name="2nd Generation" id="{45209AC7-80F2-EA4F-8C77-BCCDEF1898C9}">
          <p14:sldIdLst>
            <p14:sldId id="278"/>
          </p14:sldIdLst>
        </p14:section>
        <p14:section name="CVS" id="{7FD9FED3-F163-314E-B749-A1808776DC48}">
          <p14:sldIdLst/>
        </p14:section>
        <p14:section name="SVN" id="{BC025DD9-1E8E-FD43-A221-74130B496E69}">
          <p14:sldIdLst/>
        </p14:section>
        <p14:section name="3rd Generation" id="{3D80A012-6C49-E449-B0B1-547ABBEAED84}">
          <p14:sldIdLst>
            <p14:sldId id="279"/>
          </p14:sldIdLst>
        </p14:section>
        <p14:section name="BitKeeper" id="{25428B06-4066-2B46-B95E-69E39AFB888D}">
          <p14:sldIdLst/>
        </p14:section>
        <p14:section name="Monotone" id="{1CDFD395-6915-6048-B992-3F58771214DE}">
          <p14:sldIdLst/>
        </p14:section>
        <p14:section name="Darcs" id="{D79CF682-882D-6541-863A-C88934B08C8E}">
          <p14:sldIdLst/>
        </p14:section>
        <p14:section name="Git" id="{2AEACCD0-27FF-BA48-B156-BA0F1C951CC6}">
          <p14:sldIdLst/>
        </p14:section>
        <p14:section name="Mercurial" id="{A329D574-3C92-B54D-BE77-E5A40CA1CDF8}">
          <p14:sldIdLst/>
        </p14:section>
        <p14:section name="Future" id="{A363C878-7C12-5A41-96AF-A075B2BE0081}">
          <p14:sldIdLst/>
        </p14:section>
        <p14:section name="Conclusion" id="{E370FA80-8018-4D4D-9B83-04C91347F92D}">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34"/>
    <p:restoredTop sz="75174"/>
  </p:normalViewPr>
  <p:slideViewPr>
    <p:cSldViewPr snapToGrid="0" snapToObjects="1">
      <p:cViewPr varScale="1">
        <p:scale>
          <a:sx n="108" d="100"/>
          <a:sy n="108" d="100"/>
        </p:scale>
        <p:origin x="232" y="2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png>
</file>

<file path=ppt/media/image12.jpg>
</file>

<file path=ppt/media/image13.jpg>
</file>

<file path=ppt/media/image14.png>
</file>

<file path=ppt/media/image15.jpg>
</file>

<file path=ppt/media/image16.jpg>
</file>

<file path=ppt/media/image17.png>
</file>

<file path=ppt/media/image18.svg>
</file>

<file path=ppt/media/image19.png>
</file>

<file path=ppt/media/image2.png>
</file>

<file path=ppt/media/image20.jpe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jpg>
</file>

<file path=ppt/media/image3.jpg>
</file>

<file path=ppt/media/image30.jpg>
</file>

<file path=ppt/media/image4.jp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A2267F-5241-B647-B332-FAE0EE674554}" type="datetimeFigureOut">
              <a:rPr lang="en-US" smtClean="0"/>
              <a:t>12/28/19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6354DD-F6CC-EB42-9131-304FDA262AAF}" type="slidenum">
              <a:rPr lang="en-US" smtClean="0"/>
              <a:t>‹#›</a:t>
            </a:fld>
            <a:endParaRPr lang="en-US"/>
          </a:p>
        </p:txBody>
      </p:sp>
    </p:spTree>
    <p:extLst>
      <p:ext uri="{BB962C8B-B14F-4D97-AF65-F5344CB8AC3E}">
        <p14:creationId xmlns:p14="http://schemas.microsoft.com/office/powerpoint/2010/main" val="34974107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Good morning. How is everybody doing? I would like to thank you for waking up early after the waterpark party last night and joining me this morning on the last day of CodeMash.</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a:t>
            </a:fld>
            <a:endParaRPr lang="en-US"/>
          </a:p>
        </p:txBody>
      </p:sp>
    </p:spTree>
    <p:extLst>
      <p:ext uri="{BB962C8B-B14F-4D97-AF65-F5344CB8AC3E}">
        <p14:creationId xmlns:p14="http://schemas.microsoft.com/office/powerpoint/2010/main" val="10246851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So, now you have punch cards for your program, but could a computer directly run these punch cards? Look closely at the top of the card here. What do you see? Source code. The punch cards from the keypunch machine are just your source code in a format that can be fed into the computer. And what do we do with source code before the machine actually runs it? We compile. Some languages today still make this an explicit step. Some do it implicitly, but the code is always compiled before the machine can run it.</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10</a:t>
            </a:fld>
            <a:endParaRPr lang="en-US"/>
          </a:p>
        </p:txBody>
      </p:sp>
    </p:spTree>
    <p:extLst>
      <p:ext uri="{BB962C8B-B14F-4D97-AF65-F5344CB8AC3E}">
        <p14:creationId xmlns:p14="http://schemas.microsoft.com/office/powerpoint/2010/main" val="1987757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 you would take your punch card deck to the computer operator and they would attempt to compile it for you. </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This particular compiled card contains</a:t>
            </a:r>
            <a:r>
              <a:rPr lang="en-US" sz="1200" b="0" i="0" kern="1200" dirty="0">
                <a:solidFill>
                  <a:schemeClr val="tx1"/>
                </a:solidFill>
                <a:effectLst/>
                <a:latin typeface="+mn-lt"/>
                <a:ea typeface="+mn-ea"/>
                <a:cs typeface="+mn-cs"/>
              </a:rPr>
              <a:t> a self-loading IBM 1130 program that would copy the deck of cards placed after it in the input hopper.</a:t>
            </a:r>
            <a:endParaRPr lang="en-US" sz="1200" b="0" kern="1200" dirty="0">
              <a:solidFill>
                <a:schemeClr val="tx1"/>
              </a:solidFill>
              <a:effectLst/>
              <a:latin typeface="+mn-lt"/>
              <a:ea typeface="+mn-ea"/>
              <a:cs typeface="+mn-cs"/>
            </a:endParaRP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If you were incredibly lucky/good/fortunate to have a simple task, then your program would compile the first time. Let's assume it did compile correctly though. Next, the computer operator would load your deck of compiled punch cards into the machine to execute the program. You would then get your original deck, compiled deck, and printed output back.</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Now, chances are good that your program didn't work correctly the first time. It almost never does and you have to remember that these programmers had no real time feedback. There was no test suite running constantly. No debugger. No IDE. Nothing. So, now we can finally get to the real problem. How did a programmer manage changes to their punch card deck?</a:t>
            </a:r>
          </a:p>
        </p:txBody>
      </p:sp>
      <p:sp>
        <p:nvSpPr>
          <p:cNvPr id="4" name="Slide Number Placeholder 3"/>
          <p:cNvSpPr>
            <a:spLocks noGrp="1"/>
          </p:cNvSpPr>
          <p:nvPr>
            <p:ph type="sldNum" sz="quarter" idx="5"/>
          </p:nvPr>
        </p:nvSpPr>
        <p:spPr/>
        <p:txBody>
          <a:bodyPr/>
          <a:lstStyle/>
          <a:p>
            <a:fld id="{5E6354DD-F6CC-EB42-9131-304FDA262AAF}" type="slidenum">
              <a:rPr lang="en-US" smtClean="0"/>
              <a:t>11</a:t>
            </a:fld>
            <a:endParaRPr lang="en-US"/>
          </a:p>
        </p:txBody>
      </p:sp>
    </p:spTree>
    <p:extLst>
      <p:ext uri="{BB962C8B-B14F-4D97-AF65-F5344CB8AC3E}">
        <p14:creationId xmlns:p14="http://schemas.microsoft.com/office/powerpoint/2010/main" val="165399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First, your helpful keypunch operator would often draw a diagonal line like this across the top of your cards. Now, if you dropped your deck, you could put it back in order by recreating the line. Not the most reassuring of systems, but it was a nice start for a new deck.</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was also a machine to quickly create a copy of your deck, a punched card duplicator.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But what would happen when you start making edits to your deck. The keypunch operator shouldn't have to type up a new copy of your deck every time you make a change. As a programmer, you should be able to type up a new card as needed to insert into your deck. However, your line won't be very useful in that case. It will quickly become a jagged mess.</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12</a:t>
            </a:fld>
            <a:endParaRPr lang="en-US"/>
          </a:p>
        </p:txBody>
      </p:sp>
    </p:spTree>
    <p:extLst>
      <p:ext uri="{BB962C8B-B14F-4D97-AF65-F5344CB8AC3E}">
        <p14:creationId xmlns:p14="http://schemas.microsoft.com/office/powerpoint/2010/main" val="5025167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Does anybody know how many columns there are on a standard punch card? 80. If you look closely at this card, you will see the columns labeled at the bottom all the way to 80. However, it was common practice for compilers to only look at the first 72 columns on the card. So, that gives us 8 unused columns and those columns are the key to ordering the deck.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 did not spend the time to get good at reading these cards, but apparently this is another Fortran card with the sequence number “PUX 430”</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13</a:t>
            </a:fld>
            <a:endParaRPr lang="en-US"/>
          </a:p>
        </p:txBody>
      </p:sp>
    </p:spTree>
    <p:extLst>
      <p:ext uri="{BB962C8B-B14F-4D97-AF65-F5344CB8AC3E}">
        <p14:creationId xmlns:p14="http://schemas.microsoft.com/office/powerpoint/2010/main" val="750274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a:t>
            </a:r>
            <a:r>
              <a:rPr lang="en-US" sz="1200" b="0" i="0" kern="1200" dirty="0">
                <a:solidFill>
                  <a:schemeClr val="tx1"/>
                </a:solidFill>
                <a:effectLst/>
                <a:latin typeface="+mn-lt"/>
                <a:ea typeface="+mn-ea"/>
                <a:cs typeface="+mn-cs"/>
              </a:rPr>
              <a:t>IBM 082 card sorter at the Living Computer Museum in Seattle. This model came out in 1949 and could sort 650 cards per minute.</a:t>
            </a:r>
          </a:p>
          <a:p>
            <a:endParaRPr lang="en-US" sz="1200" b="0" i="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That kinds of just shifts the problem around though. What if we have our sorted deck and we want to insert a new card in the middle of our program. For example, we want to insert a new card 32 and shift the rest of the deck back. How do we easily renumber our cards? Easy, you write a program for it. That’s exactly what the compiled card we saw earlier was. So you feed your deck into the machine in the new order. The machine ignores the existing sequence numbers and copies your deck with new sequence numbers.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are still a lot of limitations here. Getting new sequence numbers is automated, but if you put a card in the wrong spot in the deck you won't have any record of that. Depending on how long you needed to wait for computer time, you might notice before you compile. If you don’t catch the error then you'll have to compile and, if it compiles successfully, execute your program to recognize your mistake.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There's also no trail of any changes. Collaborating with another programmer on a problem is very difficult. You would have to very, very carefully negotiate who is working on what. And even when working by yourself, you can't look at your history and figure out where you introduced a bug.</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14</a:t>
            </a:fld>
            <a:endParaRPr lang="en-US"/>
          </a:p>
        </p:txBody>
      </p:sp>
    </p:spTree>
    <p:extLst>
      <p:ext uri="{BB962C8B-B14F-4D97-AF65-F5344CB8AC3E}">
        <p14:creationId xmlns:p14="http://schemas.microsoft.com/office/powerpoint/2010/main" val="3336774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awhile while putting together this talk I thought that the punch card sorter was the end of the line. Then I stumbled upon the proceeding from a Large Hadron Collider workshop in October 1990. On a side note, anybody who followed the development of the LHC should be amused to see proceeding from a workshop on it from 1990. Construction on it didn’t start until 1998 and it didn’t come online until 2008.</a:t>
            </a:r>
          </a:p>
        </p:txBody>
      </p:sp>
      <p:sp>
        <p:nvSpPr>
          <p:cNvPr id="4" name="Slide Number Placeholder 3"/>
          <p:cNvSpPr>
            <a:spLocks noGrp="1"/>
          </p:cNvSpPr>
          <p:nvPr>
            <p:ph type="sldNum" sz="quarter" idx="5"/>
          </p:nvPr>
        </p:nvSpPr>
        <p:spPr/>
        <p:txBody>
          <a:bodyPr/>
          <a:lstStyle/>
          <a:p>
            <a:fld id="{5E6354DD-F6CC-EB42-9131-304FDA262AAF}" type="slidenum">
              <a:rPr lang="en-US" smtClean="0"/>
              <a:t>15</a:t>
            </a:fld>
            <a:endParaRPr lang="en-US"/>
          </a:p>
        </p:txBody>
      </p:sp>
    </p:spTree>
    <p:extLst>
      <p:ext uri="{BB962C8B-B14F-4D97-AF65-F5344CB8AC3E}">
        <p14:creationId xmlns:p14="http://schemas.microsoft.com/office/powerpoint/2010/main" val="11849850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Anyways, back to the actual topic. These proceedings contain a summary of “code management systems” being used by CERN researchers. The first system they mention is called PATCHY which at the time was the most widely used ”code manager” in the high energy physics community.</a:t>
            </a:r>
          </a:p>
          <a:p>
            <a:endParaRPr lang="en-US" dirty="0"/>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16</a:t>
            </a:fld>
            <a:endParaRPr lang="en-US"/>
          </a:p>
        </p:txBody>
      </p:sp>
    </p:spTree>
    <p:extLst>
      <p:ext uri="{BB962C8B-B14F-4D97-AF65-F5344CB8AC3E}">
        <p14:creationId xmlns:p14="http://schemas.microsoft.com/office/powerpoint/2010/main" val="575951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PATCHY [1] was developed at CERN around 1965 at a, time when programs</a:t>
            </a:r>
          </a:p>
          <a:p>
            <a:r>
              <a:rPr lang="en-US" dirty="0"/>
              <a:t>were fed to the computer via a card reader. By maintaining the source code</a:t>
            </a:r>
          </a:p>
          <a:p>
            <a:r>
              <a:rPr lang="en-US" dirty="0"/>
              <a:t>in a PATCHY Master file (PAM) on tape and using a small cradle of update</a:t>
            </a:r>
          </a:p>
          <a:p>
            <a:r>
              <a:rPr lang="en-US" dirty="0"/>
              <a:t>cards the user was freed from the burden of reading in a tray full of cards! It</a:t>
            </a:r>
          </a:p>
          <a:p>
            <a:r>
              <a:rPr lang="en-US" dirty="0"/>
              <a:t>reads in and acts upon several sequential files by means of cards. PATCHY,</a:t>
            </a:r>
          </a:p>
          <a:p>
            <a:r>
              <a:rPr lang="en-US" dirty="0"/>
              <a:t>because of its origins, is not an interactive program at all. Because it accesses</a:t>
            </a:r>
          </a:p>
          <a:p>
            <a:r>
              <a:rPr lang="en-US" dirty="0"/>
              <a:t>the data sequentially PATCHY is necessarily slow or cumbersome in those</a:t>
            </a:r>
          </a:p>
          <a:p>
            <a:r>
              <a:rPr lang="en-US" dirty="0" err="1"/>
              <a:t>faclities</a:t>
            </a:r>
            <a:r>
              <a:rPr lang="en-US" dirty="0"/>
              <a:t> best provided by random access.</a:t>
            </a:r>
          </a:p>
          <a:p>
            <a:endParaRPr lang="en-US" dirty="0"/>
          </a:p>
          <a:p>
            <a:r>
              <a:rPr lang="en-US" dirty="0"/>
              <a:t>PATCHY handles common sequences well and conditional code can also</a:t>
            </a:r>
          </a:p>
          <a:p>
            <a:r>
              <a:rPr lang="en-US" dirty="0"/>
              <a:t>be managed but in a slightly more complicated manner. History of code development can only be maintained if all changes are made via correction decks</a:t>
            </a:r>
          </a:p>
          <a:p>
            <a:r>
              <a:rPr lang="en-US" dirty="0"/>
              <a:t>at the start of the PAM file. In particular, if source code is modified directly</a:t>
            </a:r>
          </a:p>
          <a:p>
            <a:r>
              <a:rPr lang="en-US" dirty="0"/>
              <a:t>using the local editor then no history is available (unless done manually by</a:t>
            </a:r>
          </a:p>
          <a:p>
            <a:r>
              <a:rPr lang="en-US" dirty="0"/>
              <a:t>way of a comments deck at the start); there is no automatic way of going back</a:t>
            </a:r>
          </a:p>
          <a:p>
            <a:r>
              <a:rPr lang="en-US" dirty="0"/>
              <a:t>to an earlier version in this case. The updating process cannot be controlled</a:t>
            </a:r>
          </a:p>
          <a:p>
            <a:r>
              <a:rPr lang="en-US" dirty="0"/>
              <a:t>or monitored in any way. PATCHY is very good for distributing code to other</a:t>
            </a:r>
          </a:p>
          <a:p>
            <a:r>
              <a:rPr lang="en-US" dirty="0"/>
              <a:t>sites on tape and correction decks can be circulated for the PAM files in other</a:t>
            </a:r>
          </a:p>
          <a:p>
            <a:r>
              <a:rPr lang="en-US" dirty="0" err="1"/>
              <a:t>centres</a:t>
            </a:r>
            <a:r>
              <a:rPr lang="en-US" dirty="0"/>
              <a:t> but no guarantee that they would apply to the correct version(s) of</a:t>
            </a:r>
          </a:p>
          <a:p>
            <a:r>
              <a:rPr lang="en-US" dirty="0"/>
              <a:t>the PAM file. PATCHY, as already mentioned, has been the most widely used code manager in the HEP community.</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17</a:t>
            </a:fld>
            <a:endParaRPr lang="en-US"/>
          </a:p>
        </p:txBody>
      </p:sp>
    </p:spTree>
    <p:extLst>
      <p:ext uri="{BB962C8B-B14F-4D97-AF65-F5344CB8AC3E}">
        <p14:creationId xmlns:p14="http://schemas.microsoft.com/office/powerpoint/2010/main" val="12546920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play around with punch cards yourself, I highly recommend The Virtual Keypunch. Things clicked a lot better for me once I could sit there and virtually type on the keyboard.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But, as far as I can tell, this as far as the punch card world got. Punch cards weren't long for this world though. We were about to enter the world of multi-user operating systems and teletypes. Pretty soon punch cards would begin to fade out and source code would live on the computer itself. Which meant it was time to start looking into software to manage it.</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18</a:t>
            </a:fld>
            <a:endParaRPr lang="en-US"/>
          </a:p>
        </p:txBody>
      </p:sp>
    </p:spTree>
    <p:extLst>
      <p:ext uri="{BB962C8B-B14F-4D97-AF65-F5344CB8AC3E}">
        <p14:creationId xmlns:p14="http://schemas.microsoft.com/office/powerpoint/2010/main" val="10943623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Like most ideas, there are a lot of pre-cursors that had some elements of version control, but it's widely agreed that SCCS (Source Code Control System), not to be confused with SCSS, is the first true version control system. The systems that existed before SCCS were mostly about deltas. And while deltas are extremely valuable, they do not make a version control system.</a:t>
            </a:r>
          </a:p>
        </p:txBody>
      </p:sp>
      <p:sp>
        <p:nvSpPr>
          <p:cNvPr id="4" name="Slide Number Placeholder 3"/>
          <p:cNvSpPr>
            <a:spLocks noGrp="1"/>
          </p:cNvSpPr>
          <p:nvPr>
            <p:ph type="sldNum" sz="quarter" idx="5"/>
          </p:nvPr>
        </p:nvSpPr>
        <p:spPr/>
        <p:txBody>
          <a:bodyPr/>
          <a:lstStyle/>
          <a:p>
            <a:fld id="{5E6354DD-F6CC-EB42-9131-304FDA262AAF}" type="slidenum">
              <a:rPr lang="en-US" smtClean="0"/>
              <a:t>20</a:t>
            </a:fld>
            <a:endParaRPr lang="en-US"/>
          </a:p>
        </p:txBody>
      </p:sp>
    </p:spTree>
    <p:extLst>
      <p:ext uri="{BB962C8B-B14F-4D97-AF65-F5344CB8AC3E}">
        <p14:creationId xmlns:p14="http://schemas.microsoft.com/office/powerpoint/2010/main" val="3718468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My name is Brian Meeker. I'm a software developer for </a:t>
            </a:r>
            <a:r>
              <a:rPr lang="en-US" sz="1200" b="0" kern="1200" dirty="0" err="1">
                <a:solidFill>
                  <a:schemeClr val="tx1"/>
                </a:solidFill>
                <a:effectLst/>
                <a:latin typeface="+mn-lt"/>
                <a:ea typeface="+mn-ea"/>
                <a:cs typeface="+mn-cs"/>
              </a:rPr>
              <a:t>InfernoRed</a:t>
            </a:r>
            <a:r>
              <a:rPr lang="en-US" sz="1200" b="0" kern="1200" dirty="0">
                <a:solidFill>
                  <a:schemeClr val="tx1"/>
                </a:solidFill>
                <a:effectLst/>
                <a:latin typeface="+mn-lt"/>
                <a:ea typeface="+mn-ea"/>
                <a:cs typeface="+mn-cs"/>
              </a:rPr>
              <a:t> Technology. I work as a consultant, mostly in .NET and JS/Typescript, but also a bunch of other things. My official title is Engineering Wizard, but I'm a jack of all trades, master of none kind of guy.</a:t>
            </a:r>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a:t>
            </a:fld>
            <a:endParaRPr lang="en-US"/>
          </a:p>
        </p:txBody>
      </p:sp>
    </p:spTree>
    <p:extLst>
      <p:ext uri="{BB962C8B-B14F-4D97-AF65-F5344CB8AC3E}">
        <p14:creationId xmlns:p14="http://schemas.microsoft.com/office/powerpoint/2010/main" val="10900959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Unfortunately, my research failed me when trying to find any detailed information about pre-cursors to SCCS. I know that systems like IBM's CLEAR (Controlled Library Environment and Resources) and DEC's CMS existed, but I wasn't able to find out much beyond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a little bit of information about CLEAR from a software engineering technique's conference sponsored by the NATO Science Committee in 1969. CLEAR was a larger system that "tried to assist with the administration and accomplishment of the program development cycle." (http://</a:t>
            </a:r>
            <a:r>
              <a:rPr lang="en-US" sz="1200" b="0" kern="1200" dirty="0" err="1">
                <a:solidFill>
                  <a:schemeClr val="tx1"/>
                </a:solidFill>
                <a:effectLst/>
                <a:latin typeface="+mn-lt"/>
                <a:ea typeface="+mn-ea"/>
                <a:cs typeface="+mn-cs"/>
              </a:rPr>
              <a:t>homepages.cs.ncl.ac.uk</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brian.randell</a:t>
            </a:r>
            <a:r>
              <a:rPr lang="en-US" sz="1200" b="0" kern="1200" dirty="0">
                <a:solidFill>
                  <a:schemeClr val="tx1"/>
                </a:solidFill>
                <a:effectLst/>
                <a:latin typeface="+mn-lt"/>
                <a:ea typeface="+mn-ea"/>
                <a:cs typeface="+mn-cs"/>
              </a:rPr>
              <a:t>/NATO/nato1969.PDF pg. 40) One part of that system used deltas to help with versioning releases, but I was not able to find any other information.</a:t>
            </a:r>
          </a:p>
          <a:p>
            <a:endParaRPr lang="en-US" dirty="0"/>
          </a:p>
          <a:p>
            <a:r>
              <a:rPr lang="en-US" dirty="0"/>
              <a:t>And to go on even more of a tangent, there were two NATO software engineering conferences, this one and one the year before in 1968. The term “software engineering” was not in general use yet. Using the term for to title these conferences was an important step in the giving the term legitimacy.</a:t>
            </a:r>
          </a:p>
        </p:txBody>
      </p:sp>
      <p:sp>
        <p:nvSpPr>
          <p:cNvPr id="4" name="Slide Number Placeholder 3"/>
          <p:cNvSpPr>
            <a:spLocks noGrp="1"/>
          </p:cNvSpPr>
          <p:nvPr>
            <p:ph type="sldNum" sz="quarter" idx="5"/>
          </p:nvPr>
        </p:nvSpPr>
        <p:spPr/>
        <p:txBody>
          <a:bodyPr/>
          <a:lstStyle/>
          <a:p>
            <a:fld id="{5E6354DD-F6CC-EB42-9131-304FDA262AAF}" type="slidenum">
              <a:rPr lang="en-US" smtClean="0"/>
              <a:t>21</a:t>
            </a:fld>
            <a:endParaRPr lang="en-US"/>
          </a:p>
        </p:txBody>
      </p:sp>
    </p:spTree>
    <p:extLst>
      <p:ext uri="{BB962C8B-B14F-4D97-AF65-F5344CB8AC3E}">
        <p14:creationId xmlns:p14="http://schemas.microsoft.com/office/powerpoint/2010/main" val="26360717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going even further off the deep end, this is a picture of E.W. Dijkstra from the conference. He’s just a few a tattoos away from being a modern hipster in this picture.</a:t>
            </a:r>
          </a:p>
        </p:txBody>
      </p:sp>
      <p:sp>
        <p:nvSpPr>
          <p:cNvPr id="4" name="Slide Number Placeholder 3"/>
          <p:cNvSpPr>
            <a:spLocks noGrp="1"/>
          </p:cNvSpPr>
          <p:nvPr>
            <p:ph type="sldNum" sz="quarter" idx="5"/>
          </p:nvPr>
        </p:nvSpPr>
        <p:spPr/>
        <p:txBody>
          <a:bodyPr/>
          <a:lstStyle/>
          <a:p>
            <a:fld id="{5E6354DD-F6CC-EB42-9131-304FDA262AAF}" type="slidenum">
              <a:rPr lang="en-US" smtClean="0"/>
              <a:t>22</a:t>
            </a:fld>
            <a:endParaRPr lang="en-US"/>
          </a:p>
        </p:txBody>
      </p:sp>
    </p:spTree>
    <p:extLst>
      <p:ext uri="{BB962C8B-B14F-4D97-AF65-F5344CB8AC3E}">
        <p14:creationId xmlns:p14="http://schemas.microsoft.com/office/powerpoint/2010/main" val="25408207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Bell Labs logo from 1969-1983</a:t>
            </a:r>
          </a:p>
        </p:txBody>
      </p:sp>
      <p:sp>
        <p:nvSpPr>
          <p:cNvPr id="4" name="Slide Number Placeholder 3"/>
          <p:cNvSpPr>
            <a:spLocks noGrp="1"/>
          </p:cNvSpPr>
          <p:nvPr>
            <p:ph type="sldNum" sz="quarter" idx="5"/>
          </p:nvPr>
        </p:nvSpPr>
        <p:spPr/>
        <p:txBody>
          <a:bodyPr/>
          <a:lstStyle/>
          <a:p>
            <a:fld id="{5E6354DD-F6CC-EB42-9131-304FDA262AAF}" type="slidenum">
              <a:rPr lang="en-US" smtClean="0"/>
              <a:t>23</a:t>
            </a:fld>
            <a:endParaRPr lang="en-US"/>
          </a:p>
        </p:txBody>
      </p:sp>
    </p:spTree>
    <p:extLst>
      <p:ext uri="{BB962C8B-B14F-4D97-AF65-F5344CB8AC3E}">
        <p14:creationId xmlns:p14="http://schemas.microsoft.com/office/powerpoint/2010/main" val="25108297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Before we go any further though, has anybody here actually used SCCS?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The year is 1972 and Marc </a:t>
            </a:r>
            <a:r>
              <a:rPr lang="en-US" sz="1200" b="0" kern="1200" dirty="0" err="1">
                <a:solidFill>
                  <a:schemeClr val="tx1"/>
                </a:solidFill>
                <a:effectLst/>
                <a:latin typeface="+mn-lt"/>
                <a:ea typeface="+mn-ea"/>
                <a:cs typeface="+mn-cs"/>
              </a:rPr>
              <a:t>Rochkind</a:t>
            </a:r>
            <a:r>
              <a:rPr lang="en-US" sz="1200" b="0" kern="1200" dirty="0">
                <a:solidFill>
                  <a:schemeClr val="tx1"/>
                </a:solidFill>
                <a:effectLst/>
                <a:latin typeface="+mn-lt"/>
                <a:ea typeface="+mn-ea"/>
                <a:cs typeface="+mn-cs"/>
              </a:rPr>
              <a:t> is struggling to deal with change management. In his 1975 paper </a:t>
            </a:r>
            <a:r>
              <a:rPr lang="en-US" sz="1200" b="0" i="1" kern="1200" dirty="0">
                <a:solidFill>
                  <a:schemeClr val="tx1"/>
                </a:solidFill>
                <a:effectLst/>
                <a:latin typeface="+mn-lt"/>
                <a:ea typeface="+mn-ea"/>
                <a:cs typeface="+mn-cs"/>
              </a:rPr>
              <a:t>The Source Code Control System</a:t>
            </a:r>
            <a:r>
              <a:rPr lang="en-US" sz="1200" b="0" kern="1200" dirty="0">
                <a:solidFill>
                  <a:schemeClr val="tx1"/>
                </a:solidFill>
                <a:effectLst/>
                <a:latin typeface="+mn-lt"/>
                <a:ea typeface="+mn-ea"/>
                <a:cs typeface="+mn-cs"/>
              </a:rPr>
              <a:t>, he describes four problems he was trying to solve.</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24</a:t>
            </a:fld>
            <a:endParaRPr lang="en-US"/>
          </a:p>
        </p:txBody>
      </p:sp>
    </p:spTree>
    <p:extLst>
      <p:ext uri="{BB962C8B-B14F-4D97-AF65-F5344CB8AC3E}">
        <p14:creationId xmlns:p14="http://schemas.microsoft.com/office/powerpoint/2010/main" val="20365373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 try not to have slides with a lot of words, but I’m making some exceptions for this talk. I just think putting up screenshots from old technical papers is really cool. Don’t feel like you need to read all of that though because we’re going to go through it. These are the problems that Marc was trying to solve in 1972.</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1. The amount of space to store the source code (whether on disk, tape, or cards) may by several times that needed for any particular version.</a:t>
            </a:r>
          </a:p>
          <a:p>
            <a:r>
              <a:rPr lang="en-US" sz="1200" b="0" kern="1200" dirty="0">
                <a:solidFill>
                  <a:schemeClr val="tx1"/>
                </a:solidFill>
                <a:effectLst/>
                <a:latin typeface="+mn-lt"/>
                <a:ea typeface="+mn-ea"/>
                <a:cs typeface="+mn-cs"/>
              </a:rPr>
              <a:t>2. Fixes made to one version of a module sometimes fail to get made to other versions.</a:t>
            </a:r>
          </a:p>
          <a:p>
            <a:r>
              <a:rPr lang="en-US" sz="1200" b="0" kern="1200" dirty="0">
                <a:solidFill>
                  <a:schemeClr val="tx1"/>
                </a:solidFill>
                <a:effectLst/>
                <a:latin typeface="+mn-lt"/>
                <a:ea typeface="+mn-ea"/>
                <a:cs typeface="+mn-cs"/>
              </a:rPr>
              <a:t>3. When changes occur it is difficult to tell exactly what changed and when.</a:t>
            </a:r>
          </a:p>
          <a:p>
            <a:r>
              <a:rPr lang="en-US" sz="1200" b="0" kern="1200" dirty="0">
                <a:solidFill>
                  <a:schemeClr val="tx1"/>
                </a:solidFill>
                <a:effectLst/>
                <a:latin typeface="+mn-lt"/>
                <a:ea typeface="+mn-ea"/>
                <a:cs typeface="+mn-cs"/>
              </a:rPr>
              <a:t>4. When a customer has a problem it is hard to figure out what version he has.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It's important to remember that memory was precious at this time. The size of files on disk was important, so an efficient storage format was essential.</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Distribution of releases was also difficult. There was no internet. Computers were still only owned by large organizations. If you were distributing software, chances are it was an "enterprise" model and </a:t>
            </a:r>
            <a:r>
              <a:rPr lang="en-US" sz="1200" b="0" kern="1200" dirty="0" err="1">
                <a:solidFill>
                  <a:schemeClr val="tx1"/>
                </a:solidFill>
                <a:effectLst/>
                <a:latin typeface="+mn-lt"/>
                <a:ea typeface="+mn-ea"/>
                <a:cs typeface="+mn-cs"/>
              </a:rPr>
              <a:t>customziations</a:t>
            </a:r>
            <a:r>
              <a:rPr lang="en-US" sz="1200" b="0" kern="1200" dirty="0">
                <a:solidFill>
                  <a:schemeClr val="tx1"/>
                </a:solidFill>
                <a:effectLst/>
                <a:latin typeface="+mn-lt"/>
                <a:ea typeface="+mn-ea"/>
                <a:cs typeface="+mn-cs"/>
              </a:rPr>
              <a:t> for the customer were common. Dealing with versioning of all these releases was a challenge.</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25</a:t>
            </a:fld>
            <a:endParaRPr lang="en-US"/>
          </a:p>
        </p:txBody>
      </p:sp>
    </p:spTree>
    <p:extLst>
      <p:ext uri="{BB962C8B-B14F-4D97-AF65-F5344CB8AC3E}">
        <p14:creationId xmlns:p14="http://schemas.microsoft.com/office/powerpoint/2010/main" val="24013480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first version was </a:t>
            </a:r>
            <a:r>
              <a:rPr lang="en-US" sz="1200" b="0" kern="1200" dirty="0" err="1">
                <a:solidFill>
                  <a:schemeClr val="tx1"/>
                </a:solidFill>
                <a:effectLst/>
                <a:latin typeface="+mn-lt"/>
                <a:ea typeface="+mn-ea"/>
                <a:cs typeface="+mn-cs"/>
              </a:rPr>
              <a:t>writen</a:t>
            </a:r>
            <a:r>
              <a:rPr lang="en-US" sz="1200" b="0" kern="1200" dirty="0">
                <a:solidFill>
                  <a:schemeClr val="tx1"/>
                </a:solidFill>
                <a:effectLst/>
                <a:latin typeface="+mn-lt"/>
                <a:ea typeface="+mn-ea"/>
                <a:cs typeface="+mn-cs"/>
              </a:rPr>
              <a:t> in SNOBOL 4 using the SPITBOL compiler for an IBM System/370 running OS/MVT. That's a lot of acronyms.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&gt; TODO: Insert picture of IBM System/370.</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SNOBOL = </a:t>
            </a:r>
            <a:r>
              <a:rPr lang="en-US" sz="1200" b="0" kern="1200" dirty="0" err="1">
                <a:solidFill>
                  <a:schemeClr val="tx1"/>
                </a:solidFill>
                <a:effectLst/>
                <a:latin typeface="+mn-lt"/>
                <a:ea typeface="+mn-ea"/>
                <a:cs typeface="+mn-cs"/>
              </a:rPr>
              <a:t>StriNg</a:t>
            </a:r>
            <a:r>
              <a:rPr lang="en-US" sz="1200" b="0" kern="1200" dirty="0">
                <a:solidFill>
                  <a:schemeClr val="tx1"/>
                </a:solidFill>
                <a:effectLst/>
                <a:latin typeface="+mn-lt"/>
                <a:ea typeface="+mn-ea"/>
                <a:cs typeface="+mn-cs"/>
              </a:rPr>
              <a:t> Oriented and </a:t>
            </a:r>
            <a:r>
              <a:rPr lang="en-US" sz="1200" b="0" kern="1200" dirty="0" err="1">
                <a:solidFill>
                  <a:schemeClr val="tx1"/>
                </a:solidFill>
                <a:effectLst/>
                <a:latin typeface="+mn-lt"/>
                <a:ea typeface="+mn-ea"/>
                <a:cs typeface="+mn-cs"/>
              </a:rPr>
              <a:t>symBOlic</a:t>
            </a:r>
            <a:r>
              <a:rPr lang="en-US" sz="1200" b="0" kern="1200" dirty="0">
                <a:solidFill>
                  <a:schemeClr val="tx1"/>
                </a:solidFill>
                <a:effectLst/>
                <a:latin typeface="+mn-lt"/>
                <a:ea typeface="+mn-ea"/>
                <a:cs typeface="+mn-cs"/>
              </a:rPr>
              <a:t> Language </a:t>
            </a:r>
          </a:p>
          <a:p>
            <a:r>
              <a:rPr lang="en-US" sz="1200" b="0" kern="1200" dirty="0">
                <a:solidFill>
                  <a:schemeClr val="tx1"/>
                </a:solidFill>
                <a:effectLst/>
                <a:latin typeface="+mn-lt"/>
                <a:ea typeface="+mn-ea"/>
                <a:cs typeface="+mn-cs"/>
              </a:rPr>
              <a:t>SPITBOL = (Speedy Implementation of SNOBOL) </a:t>
            </a:r>
          </a:p>
          <a:p>
            <a:r>
              <a:rPr lang="en-US" sz="1200" b="0" kern="1200" dirty="0">
                <a:solidFill>
                  <a:schemeClr val="tx1"/>
                </a:solidFill>
                <a:effectLst/>
                <a:latin typeface="+mn-lt"/>
                <a:ea typeface="+mn-ea"/>
                <a:cs typeface="+mn-cs"/>
              </a:rPr>
              <a:t>IBM 370 = https://</a:t>
            </a:r>
            <a:r>
              <a:rPr lang="en-US" sz="1200" b="0" kern="1200" dirty="0" err="1">
                <a:solidFill>
                  <a:schemeClr val="tx1"/>
                </a:solidFill>
                <a:effectLst/>
                <a:latin typeface="+mn-lt"/>
                <a:ea typeface="+mn-ea"/>
                <a:cs typeface="+mn-cs"/>
              </a:rPr>
              <a:t>en.wikipedia.org</a:t>
            </a:r>
            <a:r>
              <a:rPr lang="en-US" sz="1200" b="0" kern="1200" dirty="0">
                <a:solidFill>
                  <a:schemeClr val="tx1"/>
                </a:solidFill>
                <a:effectLst/>
                <a:latin typeface="+mn-lt"/>
                <a:ea typeface="+mn-ea"/>
                <a:cs typeface="+mn-cs"/>
              </a:rPr>
              <a:t>/wiki/</a:t>
            </a:r>
            <a:r>
              <a:rPr lang="en-US" sz="1200" b="0" kern="1200" dirty="0" err="1">
                <a:solidFill>
                  <a:schemeClr val="tx1"/>
                </a:solidFill>
                <a:effectLst/>
                <a:latin typeface="+mn-lt"/>
                <a:ea typeface="+mn-ea"/>
                <a:cs typeface="+mn-cs"/>
              </a:rPr>
              <a:t>IBM_System</a:t>
            </a:r>
            <a:r>
              <a:rPr lang="en-US" sz="1200" b="0" kern="1200" dirty="0">
                <a:solidFill>
                  <a:schemeClr val="tx1"/>
                </a:solidFill>
                <a:effectLst/>
                <a:latin typeface="+mn-lt"/>
                <a:ea typeface="+mn-ea"/>
                <a:cs typeface="+mn-cs"/>
              </a:rPr>
              <a:t>/370 </a:t>
            </a:r>
          </a:p>
          <a:p>
            <a:r>
              <a:rPr lang="en-US" sz="1200" b="0" kern="1200" dirty="0">
                <a:solidFill>
                  <a:schemeClr val="tx1"/>
                </a:solidFill>
                <a:effectLst/>
                <a:latin typeface="+mn-lt"/>
                <a:ea typeface="+mn-ea"/>
                <a:cs typeface="+mn-cs"/>
              </a:rPr>
              <a:t>OS/MVT = Multiple Programming with a Variable Number of Tasks (A version of OS/360)</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They felt that the concept of version control was too out there to win people over with a specification, so they prioritized ease of development. SNOBOL 4 was chosen because of it's expressive power and ease of use. For it's day it was an incredibly powerful language. One person was able to write the initial prototype in three months. Depending on the domain you work in, that might seem ridiculous by modern standards, but you have to remember that this is 1972. We stand on the shoulders of giants. This is quite a few shoulders below us.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downside of SNOBOL 4 and SPITBOL is size and speed, but that wasn't an issue during the six month trial run.</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26</a:t>
            </a:fld>
            <a:endParaRPr lang="en-US"/>
          </a:p>
        </p:txBody>
      </p:sp>
    </p:spTree>
    <p:extLst>
      <p:ext uri="{BB962C8B-B14F-4D97-AF65-F5344CB8AC3E}">
        <p14:creationId xmlns:p14="http://schemas.microsoft.com/office/powerpoint/2010/main" val="7004861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protoype</a:t>
            </a:r>
            <a:r>
              <a:rPr lang="en-US" sz="1200" b="0" kern="1200" dirty="0">
                <a:solidFill>
                  <a:schemeClr val="tx1"/>
                </a:solidFill>
                <a:effectLst/>
                <a:latin typeface="+mn-lt"/>
                <a:ea typeface="+mn-ea"/>
                <a:cs typeface="+mn-cs"/>
              </a:rPr>
              <a:t> was very successful and several large </a:t>
            </a:r>
            <a:r>
              <a:rPr lang="en-US" sz="1200" b="0" kern="1200" dirty="0" err="1">
                <a:solidFill>
                  <a:schemeClr val="tx1"/>
                </a:solidFill>
                <a:effectLst/>
                <a:latin typeface="+mn-lt"/>
                <a:ea typeface="+mn-ea"/>
                <a:cs typeface="+mn-cs"/>
              </a:rPr>
              <a:t>appliations</a:t>
            </a:r>
            <a:r>
              <a:rPr lang="en-US" sz="1200" b="0" kern="1200" dirty="0">
                <a:solidFill>
                  <a:schemeClr val="tx1"/>
                </a:solidFill>
                <a:effectLst/>
                <a:latin typeface="+mn-lt"/>
                <a:ea typeface="+mn-ea"/>
                <a:cs typeface="+mn-cs"/>
              </a:rPr>
              <a:t> were using it internally. In the fall of 1973 there were several more projects interested in using SCCS and the decision was made to write a new version. The interested projects were on multiple OS's, but the existing version of SCCS only supported OS/360 still. Instead of writing different versions for each OS (which was standard operating procedure then), they decided to write just one version that would run on a PDP 11/45 under UNIX.</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Source code would be stored on the PDP 11 and sent to the appropriate machine for compilation. Given the future dominance of UNIX, this turned out to be a wise decision.</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This is a picture of a PDP-11/70, which was an upgraded version of the PDP-11/45.</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27</a:t>
            </a:fld>
            <a:endParaRPr lang="en-US"/>
          </a:p>
        </p:txBody>
      </p:sp>
    </p:spTree>
    <p:extLst>
      <p:ext uri="{BB962C8B-B14F-4D97-AF65-F5344CB8AC3E}">
        <p14:creationId xmlns:p14="http://schemas.microsoft.com/office/powerpoint/2010/main" val="33312292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So, that's all well and good, but how did SCCS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If you remember the features from the first generation, you’ll remember that it only works on a single file at a time, that file gets locked when checked out for editing, and there is no networking.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Working on a single file at a time will probably feel a bit alien to just about everybody in this room. Who here has used a version control system that is focused on individual files? This means your commits are limited to one file at a time. Does anybody here still use a VCS like this, such as RCS?</a:t>
            </a:r>
          </a:p>
          <a:p>
            <a:endParaRPr lang="en-US" dirty="0"/>
          </a:p>
          <a:p>
            <a:r>
              <a:rPr lang="en-US" dirty="0"/>
              <a:t>Release management is interesting though, so let’s talk about that a bit.</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28</a:t>
            </a:fld>
            <a:endParaRPr lang="en-US"/>
          </a:p>
        </p:txBody>
      </p:sp>
    </p:spTree>
    <p:extLst>
      <p:ext uri="{BB962C8B-B14F-4D97-AF65-F5344CB8AC3E}">
        <p14:creationId xmlns:p14="http://schemas.microsoft.com/office/powerpoint/2010/main" val="34623735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images are from </a:t>
            </a:r>
            <a:r>
              <a:rPr lang="en-US" dirty="0" err="1"/>
              <a:t>Rochkind’s</a:t>
            </a:r>
            <a:r>
              <a:rPr lang="en-US" dirty="0"/>
              <a:t> original 1975 paper, so it felt appropriate to include them to talk about releases.</a:t>
            </a:r>
          </a:p>
          <a:p>
            <a:endParaRPr lang="en-US" dirty="0"/>
          </a:p>
          <a:p>
            <a:r>
              <a:rPr lang="en-US" sz="1200" b="0" kern="1200" dirty="0">
                <a:solidFill>
                  <a:schemeClr val="tx1"/>
                </a:solidFill>
                <a:effectLst/>
                <a:latin typeface="+mn-lt"/>
                <a:ea typeface="+mn-ea"/>
                <a:cs typeface="+mn-cs"/>
              </a:rPr>
              <a:t>I mentioned that managing the versioning of releases was a very big problem that SCCS hoped to tackle. It did this through the concept of releases and levels. Each commit would increment the level of a release. For example, when you create a file, it is at Release 1, Level 1, or 1.1. Committing a delta would increment the level to 2, so now we're at 1.2. The release number would only increment if you explicitly started a new release with `edit -r`.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You had a lot of power over managing those releases. For example, if you needed to make a fix to release 1, but release 2 is the most recent, you could explicitly checkout the latest level from release 1 and make a change. That change would not apply to release 2. You would have to make the change in release 2 by yourself if necessary. This was not actually the original behavior though. In this example, 1.5 was added. That delta would have been included in release 2. They originally thought this was a good idea, but experience taught them otherwise. This means that, in the diagram, 1.5 is NOT part of release 2 because it was added later. There’s no concept of branching here. Everything is linear.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You also had a lot of power to search and display history, but I'm not going to dive into that here.</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29</a:t>
            </a:fld>
            <a:endParaRPr lang="en-US"/>
          </a:p>
        </p:txBody>
      </p:sp>
    </p:spTree>
    <p:extLst>
      <p:ext uri="{BB962C8B-B14F-4D97-AF65-F5344CB8AC3E}">
        <p14:creationId xmlns:p14="http://schemas.microsoft.com/office/powerpoint/2010/main" val="8844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2020 we have mastered informative and conscientious commit messages, right? I’m assuming none of you work on teams that commonly use commit messages like this. /sarcasm</a:t>
            </a:r>
          </a:p>
          <a:p>
            <a:endParaRPr lang="en-US" dirty="0"/>
          </a:p>
          <a:p>
            <a:r>
              <a:rPr lang="en-US" dirty="0"/>
              <a:t>Even in 1975 </a:t>
            </a:r>
            <a:r>
              <a:rPr lang="en-US" dirty="0" err="1"/>
              <a:t>Rochkind</a:t>
            </a:r>
            <a:r>
              <a:rPr lang="en-US" dirty="0"/>
              <a:t> was lamenting the lack of good commit messages.</a:t>
            </a:r>
          </a:p>
        </p:txBody>
      </p:sp>
      <p:sp>
        <p:nvSpPr>
          <p:cNvPr id="4" name="Slide Number Placeholder 3"/>
          <p:cNvSpPr>
            <a:spLocks noGrp="1"/>
          </p:cNvSpPr>
          <p:nvPr>
            <p:ph type="sldNum" sz="quarter" idx="5"/>
          </p:nvPr>
        </p:nvSpPr>
        <p:spPr/>
        <p:txBody>
          <a:bodyPr/>
          <a:lstStyle/>
          <a:p>
            <a:fld id="{5E6354DD-F6CC-EB42-9131-304FDA262AAF}" type="slidenum">
              <a:rPr lang="en-US" smtClean="0"/>
              <a:t>30</a:t>
            </a:fld>
            <a:endParaRPr lang="en-US"/>
          </a:p>
        </p:txBody>
      </p:sp>
    </p:spTree>
    <p:extLst>
      <p:ext uri="{BB962C8B-B14F-4D97-AF65-F5344CB8AC3E}">
        <p14:creationId xmlns:p14="http://schemas.microsoft.com/office/powerpoint/2010/main" val="3876156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Stop by the </a:t>
            </a:r>
            <a:r>
              <a:rPr lang="en-US" sz="1200" b="0" kern="1200" dirty="0" err="1">
                <a:solidFill>
                  <a:schemeClr val="tx1"/>
                </a:solidFill>
                <a:effectLst/>
                <a:latin typeface="+mn-lt"/>
                <a:ea typeface="+mn-ea"/>
                <a:cs typeface="+mn-cs"/>
              </a:rPr>
              <a:t>InfernoRed</a:t>
            </a:r>
            <a:r>
              <a:rPr lang="en-US" sz="1200" b="0" kern="1200" dirty="0">
                <a:solidFill>
                  <a:schemeClr val="tx1"/>
                </a:solidFill>
                <a:effectLst/>
                <a:latin typeface="+mn-lt"/>
                <a:ea typeface="+mn-ea"/>
                <a:cs typeface="+mn-cs"/>
              </a:rPr>
              <a:t> booth if you want to chat about this talk or any other cool stuff you've seen at CodeMash this week.</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a:t>
            </a:fld>
            <a:endParaRPr lang="en-US"/>
          </a:p>
        </p:txBody>
      </p:sp>
    </p:spTree>
    <p:extLst>
      <p:ext uri="{BB962C8B-B14F-4D97-AF65-F5344CB8AC3E}">
        <p14:creationId xmlns:p14="http://schemas.microsoft.com/office/powerpoint/2010/main" val="18224155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 don't want to dive too deep into implementation details with every system that I discuss today, but I do think it's important to talk a bit about how SCCS worked to set a baseline for comparison. Plus it's a great excuse to dive into old papers.</a:t>
            </a:r>
          </a:p>
          <a:p>
            <a:endParaRPr lang="en-US" dirty="0"/>
          </a:p>
          <a:p>
            <a:r>
              <a:rPr lang="en-US" sz="1200" b="0" kern="1200" dirty="0">
                <a:solidFill>
                  <a:schemeClr val="tx1"/>
                </a:solidFill>
                <a:effectLst/>
                <a:latin typeface="+mn-lt"/>
                <a:ea typeface="+mn-ea"/>
                <a:cs typeface="+mn-cs"/>
              </a:rPr>
              <a:t>The core of SCCS is something called </a:t>
            </a:r>
            <a:r>
              <a:rPr lang="en-US" sz="1200" b="0" i="1" kern="1200" dirty="0">
                <a:solidFill>
                  <a:schemeClr val="tx1"/>
                </a:solidFill>
                <a:effectLst/>
                <a:latin typeface="+mn-lt"/>
                <a:ea typeface="+mn-ea"/>
                <a:cs typeface="+mn-cs"/>
              </a:rPr>
              <a:t>interleaved deltas</a:t>
            </a:r>
            <a:r>
              <a:rPr lang="en-US" sz="1200" b="0" kern="1200" dirty="0">
                <a:solidFill>
                  <a:schemeClr val="tx1"/>
                </a:solidFill>
                <a:effectLst/>
                <a:latin typeface="+mn-lt"/>
                <a:ea typeface="+mn-ea"/>
                <a:cs typeface="+mn-cs"/>
              </a:rPr>
              <a:t>. In the paper, </a:t>
            </a:r>
            <a:r>
              <a:rPr lang="en-US" sz="1200" b="0" kern="1200" dirty="0" err="1">
                <a:solidFill>
                  <a:schemeClr val="tx1"/>
                </a:solidFill>
                <a:effectLst/>
                <a:latin typeface="+mn-lt"/>
                <a:ea typeface="+mn-ea"/>
                <a:cs typeface="+mn-cs"/>
              </a:rPr>
              <a:t>Rochkind</a:t>
            </a:r>
            <a:r>
              <a:rPr lang="en-US" sz="1200" b="0" kern="1200" dirty="0">
                <a:solidFill>
                  <a:schemeClr val="tx1"/>
                </a:solidFill>
                <a:effectLst/>
                <a:latin typeface="+mn-lt"/>
                <a:ea typeface="+mn-ea"/>
                <a:cs typeface="+mn-cs"/>
              </a:rPr>
              <a:t> describes the problem he was trying to solve</a:t>
            </a:r>
          </a:p>
          <a:p>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“The attempt by SCCS to record every version of every module that ever existed is rather ambitious. The system would be impractical unless it used a storage technique and accessing algorithm that allowed many deltas to be kept at a reasonable cost in terms of disk space and processing time.”</a:t>
            </a:r>
          </a:p>
          <a:p>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Interleaved deltas satisfied both requirements. The space required to store the delta is only slightly greater then the amount of text inserted by the delta. Access speed was mostly flat. Any level could be reached in equal time.</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All changes are stored with just two primitives. Lines are either being inserted or deleted. This should still be familiar today, because that is how diff works. Each </a:t>
            </a:r>
            <a:r>
              <a:rPr lang="en-US" sz="1200" b="0" i="1" kern="1200" dirty="0">
                <a:solidFill>
                  <a:schemeClr val="tx1"/>
                </a:solidFill>
                <a:effectLst/>
                <a:latin typeface="+mn-lt"/>
                <a:ea typeface="+mn-ea"/>
                <a:cs typeface="+mn-cs"/>
              </a:rPr>
              <a:t>module</a:t>
            </a:r>
            <a:r>
              <a:rPr lang="en-US" sz="1200" b="0" kern="1200" dirty="0">
                <a:solidFill>
                  <a:schemeClr val="tx1"/>
                </a:solidFill>
                <a:effectLst/>
                <a:latin typeface="+mn-lt"/>
                <a:ea typeface="+mn-ea"/>
                <a:cs typeface="+mn-cs"/>
              </a:rPr>
              <a:t> is a separate sequential file. The deltas are stored in the </a:t>
            </a:r>
            <a:r>
              <a:rPr lang="en-US" sz="1200" b="0" i="1" kern="1200" dirty="0">
                <a:solidFill>
                  <a:schemeClr val="tx1"/>
                </a:solidFill>
                <a:effectLst/>
                <a:latin typeface="+mn-lt"/>
                <a:ea typeface="+mn-ea"/>
                <a:cs typeface="+mn-cs"/>
              </a:rPr>
              <a:t>body</a:t>
            </a:r>
            <a:r>
              <a:rPr lang="en-US" sz="1200" b="0" kern="1200" dirty="0">
                <a:solidFill>
                  <a:schemeClr val="tx1"/>
                </a:solidFill>
                <a:effectLst/>
                <a:latin typeface="+mn-lt"/>
                <a:ea typeface="+mn-ea"/>
                <a:cs typeface="+mn-cs"/>
              </a:rPr>
              <a:t>. The </a:t>
            </a:r>
            <a:r>
              <a:rPr lang="en-US" sz="1200" b="0" i="1" kern="1200" dirty="0">
                <a:solidFill>
                  <a:schemeClr val="tx1"/>
                </a:solidFill>
                <a:effectLst/>
                <a:latin typeface="+mn-lt"/>
                <a:ea typeface="+mn-ea"/>
                <a:cs typeface="+mn-cs"/>
              </a:rPr>
              <a:t>body</a:t>
            </a:r>
            <a:r>
              <a:rPr lang="en-US" sz="1200" b="0" kern="1200" dirty="0">
                <a:solidFill>
                  <a:schemeClr val="tx1"/>
                </a:solidFill>
                <a:effectLst/>
                <a:latin typeface="+mn-lt"/>
                <a:ea typeface="+mn-ea"/>
                <a:cs typeface="+mn-cs"/>
              </a:rPr>
              <a:t> consists of </a:t>
            </a:r>
            <a:r>
              <a:rPr lang="en-US" sz="1200" b="0" i="1" kern="1200" dirty="0">
                <a:solidFill>
                  <a:schemeClr val="tx1"/>
                </a:solidFill>
                <a:effectLst/>
                <a:latin typeface="+mn-lt"/>
                <a:ea typeface="+mn-ea"/>
                <a:cs typeface="+mn-cs"/>
              </a:rPr>
              <a:t>text records</a:t>
            </a:r>
            <a:r>
              <a:rPr lang="en-US" sz="1200" b="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control records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Text records</a:t>
            </a:r>
            <a:r>
              <a:rPr lang="en-US" sz="1200" b="0" kern="1200" dirty="0">
                <a:solidFill>
                  <a:schemeClr val="tx1"/>
                </a:solidFill>
                <a:effectLst/>
                <a:latin typeface="+mn-lt"/>
                <a:ea typeface="+mn-ea"/>
                <a:cs typeface="+mn-cs"/>
              </a:rPr>
              <a:t> contain the source code. </a:t>
            </a:r>
            <a:r>
              <a:rPr lang="en-US" sz="1200" b="0" i="1" kern="1200" dirty="0">
                <a:solidFill>
                  <a:schemeClr val="tx1"/>
                </a:solidFill>
                <a:effectLst/>
                <a:latin typeface="+mn-lt"/>
                <a:ea typeface="+mn-ea"/>
                <a:cs typeface="+mn-cs"/>
              </a:rPr>
              <a:t>Control records </a:t>
            </a:r>
            <a:r>
              <a:rPr lang="en-US" sz="1200" b="0" kern="1200" dirty="0">
                <a:solidFill>
                  <a:schemeClr val="tx1"/>
                </a:solidFill>
                <a:effectLst/>
                <a:latin typeface="+mn-lt"/>
                <a:ea typeface="+mn-ea"/>
                <a:cs typeface="+mn-cs"/>
              </a:rPr>
              <a:t>specify the effects of each delta.</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E6354DD-F6CC-EB42-9131-304FDA262AAF}" type="slidenum">
              <a:rPr lang="en-US" smtClean="0"/>
              <a:t>31</a:t>
            </a:fld>
            <a:endParaRPr lang="en-US"/>
          </a:p>
        </p:txBody>
      </p:sp>
    </p:spTree>
    <p:extLst>
      <p:ext uri="{BB962C8B-B14F-4D97-AF65-F5344CB8AC3E}">
        <p14:creationId xmlns:p14="http://schemas.microsoft.com/office/powerpoint/2010/main" val="27579141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2015, Marc </a:t>
            </a:r>
            <a:r>
              <a:rPr lang="en-US" sz="1200" b="0" kern="1200" dirty="0" err="1">
                <a:solidFill>
                  <a:schemeClr val="tx1"/>
                </a:solidFill>
                <a:effectLst/>
                <a:latin typeface="+mn-lt"/>
                <a:ea typeface="+mn-ea"/>
                <a:cs typeface="+mn-cs"/>
              </a:rPr>
              <a:t>Rochkind</a:t>
            </a:r>
            <a:r>
              <a:rPr lang="en-US" sz="1200" b="0" kern="1200" dirty="0">
                <a:solidFill>
                  <a:schemeClr val="tx1"/>
                </a:solidFill>
                <a:effectLst/>
                <a:latin typeface="+mn-lt"/>
                <a:ea typeface="+mn-ea"/>
                <a:cs typeface="+mn-cs"/>
              </a:rPr>
              <a:t> sent an email to a mailing list outlining how he came up with the algorithm for interleaved deltas. I love this story because it shows that even in 1972 computer programmers were solving thorny problems by getting away from their work. (http://</a:t>
            </a:r>
            <a:r>
              <a:rPr lang="en-US" sz="1200" b="0" kern="1200" dirty="0" err="1">
                <a:solidFill>
                  <a:schemeClr val="tx1"/>
                </a:solidFill>
                <a:effectLst/>
                <a:latin typeface="+mn-lt"/>
                <a:ea typeface="+mn-ea"/>
                <a:cs typeface="+mn-cs"/>
              </a:rPr>
              <a:t>sccs.sourceforge.net</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sccs_invention.html</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Marc was walking his girlfriend's dog. Marc didn't like the dog, so he would let his mind wander when walking it. He had been struggling with the problem of how to store both the source code and the deltas all in the same file. He came up with the idea of surrounding the pieces of text with markers. When he got back to his apartment, he started sketching out details of how it might work.</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When he thought he had a workable solution, he enumerated what he thought were all the possible cases of insertions mixed with deletions and worked through each example. From there it was pretty simple to code and he had it running in SNOBOL4 in a day or two.</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32</a:t>
            </a:fld>
            <a:endParaRPr lang="en-US"/>
          </a:p>
        </p:txBody>
      </p:sp>
    </p:spTree>
    <p:extLst>
      <p:ext uri="{BB962C8B-B14F-4D97-AF65-F5344CB8AC3E}">
        <p14:creationId xmlns:p14="http://schemas.microsoft.com/office/powerpoint/2010/main" val="37965450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As the first "real" version control system, SCCS was obviously extremely influential, but it also had a surprisingly long life-span. The project started in 1972 but didn't have it's first public release until version 4 on February 18, 1977. It even ended up becoming part of the Single UNIX Specification. It's still part of the POSIX standard, which really makes me wonder what other sort of random, irrelevant by-today's-standards utilities are part of POSIX.</a:t>
            </a:r>
          </a:p>
          <a:p>
            <a:endParaRPr lang="en-US" dirty="0"/>
          </a:p>
          <a:p>
            <a:r>
              <a:rPr lang="en-US" sz="1200" b="0" kern="1200" dirty="0">
                <a:solidFill>
                  <a:schemeClr val="tx1"/>
                </a:solidFill>
                <a:effectLst/>
                <a:latin typeface="+mn-lt"/>
                <a:ea typeface="+mn-ea"/>
                <a:cs typeface="+mn-cs"/>
              </a:rPr>
              <a:t>The file format is actually still (or was?) used by more modern version control systems like </a:t>
            </a:r>
            <a:r>
              <a:rPr lang="en-US" sz="1200" b="0" kern="1200" dirty="0" err="1">
                <a:solidFill>
                  <a:schemeClr val="tx1"/>
                </a:solidFill>
                <a:effectLst/>
                <a:latin typeface="+mn-lt"/>
                <a:ea typeface="+mn-ea"/>
                <a:cs typeface="+mn-cs"/>
              </a:rPr>
              <a:t>BitKeeper</a:t>
            </a:r>
            <a:r>
              <a:rPr lang="en-US" sz="1200" b="0" kern="1200" dirty="0">
                <a:solidFill>
                  <a:schemeClr val="tx1"/>
                </a:solidFill>
                <a:effectLst/>
                <a:latin typeface="+mn-lt"/>
                <a:ea typeface="+mn-ea"/>
                <a:cs typeface="+mn-cs"/>
              </a:rPr>
              <a:t> and </a:t>
            </a:r>
            <a:r>
              <a:rPr lang="en-US" sz="1200" b="0" kern="1200" dirty="0" err="1">
                <a:solidFill>
                  <a:schemeClr val="tx1"/>
                </a:solidFill>
                <a:effectLst/>
                <a:latin typeface="+mn-lt"/>
                <a:ea typeface="+mn-ea"/>
                <a:cs typeface="+mn-cs"/>
              </a:rPr>
              <a:t>TeamWare</a:t>
            </a:r>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You can still find a modern fork of SCCS that was open sourced by Sun as part of </a:t>
            </a:r>
            <a:r>
              <a:rPr lang="en-US" sz="1200" b="0" kern="1200" dirty="0" err="1">
                <a:solidFill>
                  <a:schemeClr val="tx1"/>
                </a:solidFill>
                <a:effectLst/>
                <a:latin typeface="+mn-lt"/>
                <a:ea typeface="+mn-ea"/>
                <a:cs typeface="+mn-cs"/>
              </a:rPr>
              <a:t>OpenSolaris</a:t>
            </a:r>
            <a:r>
              <a:rPr lang="en-US" sz="1200" b="0" kern="1200" dirty="0">
                <a:solidFill>
                  <a:schemeClr val="tx1"/>
                </a:solidFill>
                <a:effectLst/>
                <a:latin typeface="+mn-lt"/>
                <a:ea typeface="+mn-ea"/>
                <a:cs typeface="+mn-cs"/>
              </a:rPr>
              <a:t> on </a:t>
            </a:r>
            <a:r>
              <a:rPr lang="en-US" sz="1200" b="0" kern="1200" dirty="0" err="1">
                <a:solidFill>
                  <a:schemeClr val="tx1"/>
                </a:solidFill>
                <a:effectLst/>
                <a:latin typeface="+mn-lt"/>
                <a:ea typeface="+mn-ea"/>
                <a:cs typeface="+mn-cs"/>
              </a:rPr>
              <a:t>SourceForge</a:t>
            </a:r>
            <a:r>
              <a:rPr lang="en-US" sz="1200" b="0" kern="1200" dirty="0">
                <a:solidFill>
                  <a:schemeClr val="tx1"/>
                </a:solidFill>
                <a:effectLst/>
                <a:latin typeface="+mn-lt"/>
                <a:ea typeface="+mn-ea"/>
                <a:cs typeface="+mn-cs"/>
              </a:rPr>
              <a:t>. That site is actually a treasure trove of information. For example, it contains the version 4 release announcement from 1977. It contains important information, such as SCCS files now being stored as ASCII instead of binary. We can also see that it was still being distributed as part of a larger tool suite called Programmer's Workbench (PWB).</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You can also find a link to the SCCS development mailing list! It had a grand total of... one message in 2019. Asking if Windows 10 support was planned.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GNU also provides CSSC, which is their version of SCCS. The source code of course lives in a git repository. It was converted from CVS to git in 2010. There is actually one dev (James Youngman) actively making contributions to it this past year. The intent of the project is to help convert old SCCS repos over to a more modern option.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33</a:t>
            </a:fld>
            <a:endParaRPr lang="en-US"/>
          </a:p>
        </p:txBody>
      </p:sp>
    </p:spTree>
    <p:extLst>
      <p:ext uri="{BB962C8B-B14F-4D97-AF65-F5344CB8AC3E}">
        <p14:creationId xmlns:p14="http://schemas.microsoft.com/office/powerpoint/2010/main" val="22264779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you can find Marc </a:t>
            </a:r>
            <a:r>
              <a:rPr lang="en-US" dirty="0" err="1"/>
              <a:t>Rochkind’s</a:t>
            </a:r>
            <a:r>
              <a:rPr lang="en-US" dirty="0"/>
              <a:t> work on his website. I’m not completely sure what he’s doing these days, but, based only his website, it appears that he keeps busy with a wide range of hobby projects.</a:t>
            </a:r>
          </a:p>
          <a:p>
            <a:endParaRPr lang="en-US" dirty="0"/>
          </a:p>
          <a:p>
            <a:r>
              <a:rPr lang="en-US" dirty="0"/>
              <a:t>Something else that will be a bit of recurring theme today is that a lot of the people I’m going to talk about or also well known for other things. In this case, it’s for Advanced </a:t>
            </a:r>
            <a:r>
              <a:rPr lang="en-US"/>
              <a:t>UNIX Programming.</a:t>
            </a:r>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34</a:t>
            </a:fld>
            <a:endParaRPr lang="en-US"/>
          </a:p>
        </p:txBody>
      </p:sp>
    </p:spTree>
    <p:extLst>
      <p:ext uri="{BB962C8B-B14F-4D97-AF65-F5344CB8AC3E}">
        <p14:creationId xmlns:p14="http://schemas.microsoft.com/office/powerpoint/2010/main" val="1269765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So, you're here for a history talk. What makes me qualified to give a history talk? This is me putting my imaginary history minor to use. You see, I took all the courses to get a history minor, but never actually talked to anybody in the history department about it, so... no minor for me. But I put in all the work, and I think that's the important part. I'm pretty sure that avoiding the paperwork and the human interaction required to complete a task is the most stereotypical software developer behavior you can imagine.</a:t>
            </a:r>
          </a:p>
          <a:p>
            <a:endParaRPr lang="en-US" dirty="0"/>
          </a:p>
          <a:p>
            <a:r>
              <a:rPr lang="en-US" dirty="0"/>
              <a:t>And for the curious, from left to right those are a </a:t>
            </a:r>
          </a:p>
          <a:p>
            <a:endParaRPr lang="en-US" dirty="0"/>
          </a:p>
          <a:p>
            <a:r>
              <a:rPr lang="en-US" dirty="0"/>
              <a:t>IBM 1402 Card Read Punch, Model 1 - $24,800</a:t>
            </a:r>
          </a:p>
          <a:p>
            <a:r>
              <a:rPr lang="en-US" dirty="0"/>
              <a:t>IBM 1401 Processing Unit, Model A-1 - $70,500</a:t>
            </a:r>
          </a:p>
          <a:p>
            <a:r>
              <a:rPr lang="en-US" dirty="0"/>
              <a:t>IBM 1403 Printer, Model 1 - $30,300</a:t>
            </a:r>
          </a:p>
          <a:p>
            <a:r>
              <a:rPr lang="en-US" dirty="0"/>
              <a:t>Total Price $125,600 (in 1961)</a:t>
            </a:r>
          </a:p>
          <a:p>
            <a:endParaRPr lang="en-US" dirty="0"/>
          </a:p>
          <a:p>
            <a:r>
              <a:rPr lang="en-US" dirty="0"/>
              <a:t>Apparently, the Computer History Museum has two working 1401’s.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The other motivation for this talk came from CodeMash last year. I want to thank Jenny Manning for doing her talk at last year's CodeMash - </a:t>
            </a:r>
            <a:r>
              <a:rPr lang="en-US" sz="1200" b="0" i="1" kern="1200" dirty="0">
                <a:solidFill>
                  <a:schemeClr val="tx1"/>
                </a:solidFill>
                <a:effectLst/>
                <a:latin typeface="+mn-lt"/>
                <a:ea typeface="+mn-ea"/>
                <a:cs typeface="+mn-cs"/>
              </a:rPr>
              <a:t>Mommy, where do new programming languages come from?</a:t>
            </a:r>
            <a:r>
              <a:rPr lang="en-US" sz="1200" b="0" kern="1200" dirty="0">
                <a:solidFill>
                  <a:schemeClr val="tx1"/>
                </a:solidFill>
                <a:effectLst/>
                <a:latin typeface="+mn-lt"/>
                <a:ea typeface="+mn-ea"/>
                <a:cs typeface="+mn-cs"/>
              </a:rPr>
              <a:t> last year. Her talk was the inspiration for me submitting this talk and speaking here this year.</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4</a:t>
            </a:fld>
            <a:endParaRPr lang="en-US"/>
          </a:p>
        </p:txBody>
      </p:sp>
    </p:spTree>
    <p:extLst>
      <p:ext uri="{BB962C8B-B14F-4D97-AF65-F5344CB8AC3E}">
        <p14:creationId xmlns:p14="http://schemas.microsoft.com/office/powerpoint/2010/main" val="625692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not above stooping to Wikipedia for definitions. This one is pretty straightforward and probably matches your intuition about what version control is. </a:t>
            </a:r>
          </a:p>
        </p:txBody>
      </p:sp>
      <p:sp>
        <p:nvSpPr>
          <p:cNvPr id="4" name="Slide Number Placeholder 3"/>
          <p:cNvSpPr>
            <a:spLocks noGrp="1"/>
          </p:cNvSpPr>
          <p:nvPr>
            <p:ph type="sldNum" sz="quarter" idx="5"/>
          </p:nvPr>
        </p:nvSpPr>
        <p:spPr/>
        <p:txBody>
          <a:bodyPr/>
          <a:lstStyle/>
          <a:p>
            <a:fld id="{5E6354DD-F6CC-EB42-9131-304FDA262AAF}" type="slidenum">
              <a:rPr lang="en-US" smtClean="0"/>
              <a:t>5</a:t>
            </a:fld>
            <a:endParaRPr lang="en-US"/>
          </a:p>
        </p:txBody>
      </p:sp>
    </p:spTree>
    <p:extLst>
      <p:ext uri="{BB962C8B-B14F-4D97-AF65-F5344CB8AC3E}">
        <p14:creationId xmlns:p14="http://schemas.microsoft.com/office/powerpoint/2010/main" val="1018192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also not above pulling definitions from the official Git book as part of their documentation. I like that this version specifically calls out recalling specific versions later.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You'll notice these definitions don't lay out any specific requirements about what features a version control system needs to have. We would certainly like it to be easy to visualize changes. We would certainly like to have atomic commits. We would certainly like it to be easy to manage releases. But none of these are required. You just need to record changes so you can get back to a specific version if needed. That's it.</a:t>
            </a:r>
          </a:p>
          <a:p>
            <a:endParaRPr lang="en-US" dirty="0"/>
          </a:p>
          <a:p>
            <a:r>
              <a:rPr lang="en-US" dirty="0"/>
              <a:t>There are also a couple of different terms for version control.</a:t>
            </a:r>
          </a:p>
          <a:p>
            <a:r>
              <a:rPr lang="en-US" dirty="0"/>
              <a:t>VCS = Version Control Software/Version Control System</a:t>
            </a:r>
          </a:p>
          <a:p>
            <a:r>
              <a:rPr lang="en-US" dirty="0"/>
              <a:t>SCM = Source Control Management/Software Configuration </a:t>
            </a:r>
            <a:r>
              <a:rPr lang="en-US" dirty="0" err="1"/>
              <a:t>ManagementRevision</a:t>
            </a:r>
            <a:r>
              <a:rPr lang="en-US" dirty="0"/>
              <a:t> Control</a:t>
            </a:r>
          </a:p>
          <a:p>
            <a:r>
              <a:rPr lang="en-US" dirty="0"/>
              <a:t>Revision Control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Sometimes you’ll here VCS. Sometimes SCM. Occasionally revision control. I’m going to try and be consistent here and use the term “version control”, but I could slip up.</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Any distinction between these terms is generally meaningless. Software Configuration Management can have a slightly different meaning depending on context, but that isn't important in the context of this talk.</a:t>
            </a:r>
          </a:p>
          <a:p>
            <a:endParaRPr lang="en-US" dirty="0"/>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6</a:t>
            </a:fld>
            <a:endParaRPr lang="en-US"/>
          </a:p>
        </p:txBody>
      </p:sp>
    </p:spTree>
    <p:extLst>
      <p:ext uri="{BB962C8B-B14F-4D97-AF65-F5344CB8AC3E}">
        <p14:creationId xmlns:p14="http://schemas.microsoft.com/office/powerpoint/2010/main" val="2144905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We only have so much time, so these items are mostly out of scope.</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 Repository hosting services like </a:t>
            </a:r>
            <a:r>
              <a:rPr lang="en-US" sz="1200" b="0" kern="1200" dirty="0" err="1">
                <a:solidFill>
                  <a:schemeClr val="tx1"/>
                </a:solidFill>
                <a:effectLst/>
                <a:latin typeface="+mn-lt"/>
                <a:ea typeface="+mn-ea"/>
                <a:cs typeface="+mn-cs"/>
              </a:rPr>
              <a:t>Sourceforge</a:t>
            </a:r>
            <a:r>
              <a:rPr lang="en-US" sz="1200" b="0" kern="1200" dirty="0">
                <a:solidFill>
                  <a:schemeClr val="tx1"/>
                </a:solidFill>
                <a:effectLst/>
                <a:latin typeface="+mn-lt"/>
                <a:ea typeface="+mn-ea"/>
                <a:cs typeface="+mn-cs"/>
              </a:rPr>
              <a:t>, GitHub, and </a:t>
            </a:r>
            <a:r>
              <a:rPr lang="en-US" sz="1200" b="0" kern="1200" dirty="0" err="1">
                <a:solidFill>
                  <a:schemeClr val="tx1"/>
                </a:solidFill>
                <a:effectLst/>
                <a:latin typeface="+mn-lt"/>
                <a:ea typeface="+mn-ea"/>
                <a:cs typeface="+mn-cs"/>
              </a:rPr>
              <a:t>BitBucket</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Integrated version control, like you see in modern word processors, spreadsheets, or content management systems.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Wikis</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Most commercial systems, with one important exception. There are a lot of commercial systems over the years, but I’ve cut all of them except one for time reasons. There is only so much time to go over all of these.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These things are all important in the history of version control, but they are out of scope for this talk. We're going to focus on the tools that have been primarily used by development teams.</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7</a:t>
            </a:fld>
            <a:endParaRPr lang="en-US"/>
          </a:p>
        </p:txBody>
      </p:sp>
    </p:spTree>
    <p:extLst>
      <p:ext uri="{BB962C8B-B14F-4D97-AF65-F5344CB8AC3E}">
        <p14:creationId xmlns:p14="http://schemas.microsoft.com/office/powerpoint/2010/main" val="2456835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Can anybody tell me what this is?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Has anybody here actually used these before? Looking around the room, I feel pretty confident that the answer for just about everybody is no. If anybody has, can you tell me when you used them and where?</a:t>
            </a:r>
            <a:endParaRPr lang="en-US" dirty="0"/>
          </a:p>
          <a:p>
            <a:endParaRPr lang="en-US" dirty="0"/>
          </a:p>
          <a:p>
            <a:r>
              <a:rPr lang="en-US" dirty="0"/>
              <a:t>Fun fact, the title of this talk has ”</a:t>
            </a:r>
            <a:r>
              <a:rPr lang="en-US" dirty="0" err="1"/>
              <a:t>punchcards</a:t>
            </a:r>
            <a:r>
              <a:rPr lang="en-US" dirty="0"/>
              <a:t>” as one word. This may surprise you given my quickly greying status, but I’m not old enough to have ever used punch cards. From what I was able to find “</a:t>
            </a:r>
            <a:r>
              <a:rPr lang="en-US" dirty="0" err="1"/>
              <a:t>punchcards</a:t>
            </a:r>
            <a:r>
              <a:rPr lang="en-US" dirty="0"/>
              <a:t>” as one word is acceptable, but two words is more common. And “punched cards” is also a thing and arguably the correct way to say it if your card has already been punched.</a:t>
            </a:r>
          </a:p>
          <a:p>
            <a:endParaRPr lang="en-US" dirty="0"/>
          </a:p>
          <a:p>
            <a:r>
              <a:rPr lang="en-US" sz="1200" b="0" kern="1200" dirty="0">
                <a:solidFill>
                  <a:schemeClr val="tx1"/>
                </a:solidFill>
                <a:effectLst/>
                <a:latin typeface="+mn-lt"/>
                <a:ea typeface="+mn-ea"/>
                <a:cs typeface="+mn-cs"/>
              </a:rPr>
              <a:t>So, how do you think you would organize these? Do you think it's possible to have any concept of version control?</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answer to the second question is, not really. Given two decks of punch cards, there isn't an easy way to diff them. There were machines to duplicate a punch card deck, but not anything that would compare them as far as I know.</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So, I think the best we can do is talk about how a programmer would maintain his punch card deck with the understanding that it is not version control.</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8</a:t>
            </a:fld>
            <a:endParaRPr lang="en-US"/>
          </a:p>
        </p:txBody>
      </p:sp>
    </p:spTree>
    <p:extLst>
      <p:ext uri="{BB962C8B-B14F-4D97-AF65-F5344CB8AC3E}">
        <p14:creationId xmlns:p14="http://schemas.microsoft.com/office/powerpoint/2010/main" val="745664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Does anybody know what this is? This is a keypunch machine. After writing your program on coding sheets, you would take your sheets over to a keypunch operator, usually a woman. The keypunch operator would use this machine to turn your written source code into something that could be fed into a computer.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This model specifically is the IBM 029 Key Punch. It was introduced in 1964 at the same time as the IBM 360.</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9</a:t>
            </a:fld>
            <a:endParaRPr lang="en-US"/>
          </a:p>
        </p:txBody>
      </p:sp>
    </p:spTree>
    <p:extLst>
      <p:ext uri="{BB962C8B-B14F-4D97-AF65-F5344CB8AC3E}">
        <p14:creationId xmlns:p14="http://schemas.microsoft.com/office/powerpoint/2010/main" val="2746708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54F98-3467-274F-B0CE-950B7A06AB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E6D9D5-0FF4-F743-A098-8091EDBDEC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F0F85B-BF29-0A4A-8821-67875F906522}"/>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DB927284-CF79-B844-A9F2-34FF29ADAF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AAD939-1B21-7141-B498-C99B34CB9AAB}"/>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929263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3C17D-B292-D947-80A4-9293EE4A3F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D7B009-33C8-9643-A554-C05CD2A74A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839E84-CFDB-8244-9FE9-83D3127E2B2F}"/>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4BE9458B-27CC-9F49-9A34-94923006D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00873-4C18-604C-A375-57F5EB3F332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399738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A672CF-AEA9-8C4E-8A8D-C55C27C654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FFB9BC-07A4-BA40-A5C4-B399F4F748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1E93D7-8474-2948-ABF9-687B39E1312B}"/>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3B9B2382-E137-7C4A-9B9A-C4D80FC66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B08A0A-EFCF-2249-A528-363E1FB50C98}"/>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96053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DA04-95BE-7C48-8FE7-8A55C9EF2A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B50520-EC90-0A4A-A403-8F7ED1FCE9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B66933-AC5E-ED43-AAAD-B37BBB4FBB3B}"/>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57007773-1331-254E-92AF-CEEC1FEB4E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93999D-8348-DB41-AB76-DD3E42D143A9}"/>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565784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E34D1-8E1C-9D4F-B7F2-E33892126C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0ADAF2E-4DAE-B14B-9BF8-DDD6063D11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CD5D08-9B9B-FD4D-82B0-DB47A288D387}"/>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AC16DB92-5D01-F94E-8894-DDBDAE3F49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994CC8-B2C8-1F4A-A913-1DC52A9249D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808731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04059-1504-BC48-8F68-47AB81C5AF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5F2CD9-C55E-3B42-94F4-BBED235CF7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6B967B-C177-4F42-9FA7-269A206FC7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E2F844-F1FC-2641-A0D0-0A0F830CA0A2}"/>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6" name="Footer Placeholder 5">
            <a:extLst>
              <a:ext uri="{FF2B5EF4-FFF2-40B4-BE49-F238E27FC236}">
                <a16:creationId xmlns:a16="http://schemas.microsoft.com/office/drawing/2014/main" id="{4DDD86C4-5456-D944-B826-19CB6F2A4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D7A01D-5C2C-9948-B1CF-1E280548B310}"/>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095133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6E791-7C15-7E42-A6C1-53417EE2F74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D99FB8-EA43-8547-95C4-8B90765253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1C1E8F-B7EE-F940-AFDC-61D7803878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B3F6A1-7052-AE43-8CD6-E85EBF2703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FCD78D-BEE6-0643-A8D4-E120FA110A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6B7540-59D4-DC42-A460-E74E12ECCA3D}"/>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8" name="Footer Placeholder 7">
            <a:extLst>
              <a:ext uri="{FF2B5EF4-FFF2-40B4-BE49-F238E27FC236}">
                <a16:creationId xmlns:a16="http://schemas.microsoft.com/office/drawing/2014/main" id="{E3AA0BA0-C95F-2C46-BD97-3599CF4AE5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9A380F7-2B27-5344-8788-B7BACBC9485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074277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1F308-13D9-A248-A997-0179A3C5303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D518B15-4905-9541-9AB7-B1E71985260A}"/>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4" name="Footer Placeholder 3">
            <a:extLst>
              <a:ext uri="{FF2B5EF4-FFF2-40B4-BE49-F238E27FC236}">
                <a16:creationId xmlns:a16="http://schemas.microsoft.com/office/drawing/2014/main" id="{8EB587CA-C473-FD43-A257-B9C556D0DCD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FFF38C-414E-FA41-9525-49DF4C03AF4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24744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80DB25-BBB2-BA41-AE08-3B8268760DBC}"/>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3" name="Footer Placeholder 2">
            <a:extLst>
              <a:ext uri="{FF2B5EF4-FFF2-40B4-BE49-F238E27FC236}">
                <a16:creationId xmlns:a16="http://schemas.microsoft.com/office/drawing/2014/main" id="{42E67911-8768-8344-9772-219BCA6CD1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1C53DCC-5A8A-D64E-9E61-DC2090313079}"/>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795208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2FCE6-45A9-394F-90FB-37343FB9C5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6B55DF-5BEE-8D4C-A8C3-3068AB2B08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B78E32-6DC3-A04F-B6A6-753D700D9D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1D2C02-7C1C-704B-A4C9-DF7E047AE7CF}"/>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6" name="Footer Placeholder 5">
            <a:extLst>
              <a:ext uri="{FF2B5EF4-FFF2-40B4-BE49-F238E27FC236}">
                <a16:creationId xmlns:a16="http://schemas.microsoft.com/office/drawing/2014/main" id="{2C46B15B-855D-D44F-A11E-7282362112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1A9330-B1AE-814F-B257-84C044D5DD5D}"/>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479171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9607D-3705-AA42-BCBE-1E76403C0D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1928DA7-38B1-814F-B18A-B6AD9C1DAC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1CED97-56DA-DE40-AAA3-5AD3B123CF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CD74EE-F7E3-4249-82DC-5C2AEF50AD35}"/>
              </a:ext>
            </a:extLst>
          </p:cNvPr>
          <p:cNvSpPr>
            <a:spLocks noGrp="1"/>
          </p:cNvSpPr>
          <p:nvPr>
            <p:ph type="dt" sz="half" idx="10"/>
          </p:nvPr>
        </p:nvSpPr>
        <p:spPr/>
        <p:txBody>
          <a:bodyPr/>
          <a:lstStyle/>
          <a:p>
            <a:fld id="{C0CAA42C-A151-2649-8BA7-9AEB797F2B3D}" type="datetimeFigureOut">
              <a:rPr lang="en-US" smtClean="0"/>
              <a:t>12/28/19</a:t>
            </a:fld>
            <a:endParaRPr lang="en-US"/>
          </a:p>
        </p:txBody>
      </p:sp>
      <p:sp>
        <p:nvSpPr>
          <p:cNvPr id="6" name="Footer Placeholder 5">
            <a:extLst>
              <a:ext uri="{FF2B5EF4-FFF2-40B4-BE49-F238E27FC236}">
                <a16:creationId xmlns:a16="http://schemas.microsoft.com/office/drawing/2014/main" id="{84AA4F47-5357-CC4D-971F-8A03D85C8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7DB0F2-3D1F-7747-A5D3-7D418674AE2F}"/>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2647675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767E20-4D41-9043-B91B-3F1DEB6842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87B0EF-9814-EE4F-81B8-C8B205FC9F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1DB408-F0AC-BF44-8AC9-6BDB25A5B4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CAA42C-A151-2649-8BA7-9AEB797F2B3D}" type="datetimeFigureOut">
              <a:rPr lang="en-US" smtClean="0"/>
              <a:t>12/28/19</a:t>
            </a:fld>
            <a:endParaRPr lang="en-US"/>
          </a:p>
        </p:txBody>
      </p:sp>
      <p:sp>
        <p:nvSpPr>
          <p:cNvPr id="5" name="Footer Placeholder 4">
            <a:extLst>
              <a:ext uri="{FF2B5EF4-FFF2-40B4-BE49-F238E27FC236}">
                <a16:creationId xmlns:a16="http://schemas.microsoft.com/office/drawing/2014/main" id="{AFB750D1-5E57-254F-85C5-7D8C287E6F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7FA82B-D0F0-604D-979E-D1ABD7E3BA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F657CE-923C-974C-A463-EC6AE07F21D9}" type="slidenum">
              <a:rPr lang="en-US" smtClean="0"/>
              <a:t>‹#›</a:t>
            </a:fld>
            <a:endParaRPr lang="en-US"/>
          </a:p>
        </p:txBody>
      </p:sp>
    </p:spTree>
    <p:extLst>
      <p:ext uri="{BB962C8B-B14F-4D97-AF65-F5344CB8AC3E}">
        <p14:creationId xmlns:p14="http://schemas.microsoft.com/office/powerpoint/2010/main" val="10949120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CuriousCurmudgeon/history_of_vcs"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commons.wikimedia.org/wiki/File:FortranCardPROJ039.agr.jp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commons.wikimedia.org/wiki/File:IBM1130CopyCard.agr.jp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commons.wikimedia.org/wiki/File:Used_Punchcard_(5151286161).jp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commons.wikimedia.org/wiki/File:LCM_-_IBM_082_Card_Sorter_01.jp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inis.iaea.org/collection/NCLCollectionStore/_Public/22/031/22031927.pdf"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hyperlink" Target="https://commons.wikimedia.org/wiki/File:Punch-card-cobol.jpg" TargetMode="External"/><Relationship Id="rId5" Type="http://schemas.openxmlformats.org/officeDocument/2006/relationships/hyperlink" Target="https://en.wikipedia.org/wiki/9_track_tape#/media/File:IBM_System_360_tape_drives.jpg" TargetMode="External"/><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3" Type="http://schemas.openxmlformats.org/officeDocument/2006/relationships/hyperlink" Target="https://www.masswerk.at/keypunch/"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hyperlink" Target="https://ericsink.com/vcbe/html/history_of_version_control.html#ftn.idp96624"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twitter.com/bokmann/status/893225721556078592"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homepages.cs.ncl.ac.uk/brian.randell/NATO/N1969/DIJKSTRA.html"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hyperlink" Target="https://commons.wikimedia.org/wiki/File:IBM_370-145_(I198005).jpg"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en.wikipedia.org/wiki/PDP-11#/media/File:Pdp-11-70-panel.jpg"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commons.wikimedia.org/wiki/File:Dog_Walk_(30717156527).jpg"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hyperlink" Target="https://basepath.com/"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30.jpg"/></Relationships>
</file>

<file path=ppt/slides/_rels/slide35.xml.rels><?xml version="1.0" encoding="UTF-8" standalone="yes"?>
<Relationships xmlns="http://schemas.openxmlformats.org/package/2006/relationships"><Relationship Id="rId2" Type="http://schemas.openxmlformats.org/officeDocument/2006/relationships/hyperlink" Target="https://ericsink.com/vcbe/html/history_of_version_control.html#ftn.idp96624"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ericsink.com/vcbe/html/history_of_version_control.html#ftn.idp96624"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en.wikipedia.org/wiki/IBM_1400_series#/media/File:BRL61-IBM_1401.jp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commons.wikimedia.org/wiki/File:Punched_card_program_deck.agr.jpg"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en.wikipedia.org/wiki/Keypunch#/media/File:IBM_card_punch_029.JP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34167-DFF5-864F-ADF6-29D8F6E7AB42}"/>
              </a:ext>
            </a:extLst>
          </p:cNvPr>
          <p:cNvSpPr>
            <a:spLocks noGrp="1"/>
          </p:cNvSpPr>
          <p:nvPr>
            <p:ph type="ctrTitle"/>
          </p:nvPr>
        </p:nvSpPr>
        <p:spPr/>
        <p:txBody>
          <a:bodyPr>
            <a:normAutofit/>
          </a:bodyPr>
          <a:lstStyle/>
          <a:p>
            <a:r>
              <a:rPr lang="en-US" dirty="0"/>
              <a:t>From Punch Cards to Git</a:t>
            </a:r>
          </a:p>
        </p:txBody>
      </p:sp>
      <p:sp>
        <p:nvSpPr>
          <p:cNvPr id="3" name="Subtitle 2">
            <a:extLst>
              <a:ext uri="{FF2B5EF4-FFF2-40B4-BE49-F238E27FC236}">
                <a16:creationId xmlns:a16="http://schemas.microsoft.com/office/drawing/2014/main" id="{F02AA062-A894-174A-B182-56B0971E9967}"/>
              </a:ext>
            </a:extLst>
          </p:cNvPr>
          <p:cNvSpPr>
            <a:spLocks noGrp="1"/>
          </p:cNvSpPr>
          <p:nvPr>
            <p:ph type="subTitle" idx="1"/>
          </p:nvPr>
        </p:nvSpPr>
        <p:spPr>
          <a:xfrm>
            <a:off x="1535430" y="3602038"/>
            <a:ext cx="9144000" cy="1655762"/>
          </a:xfrm>
        </p:spPr>
        <p:txBody>
          <a:bodyPr>
            <a:normAutofit/>
          </a:bodyPr>
          <a:lstStyle/>
          <a:p>
            <a:r>
              <a:rPr lang="en-US" dirty="0"/>
              <a:t>A Brief History of Version Control</a:t>
            </a:r>
          </a:p>
          <a:p>
            <a:endParaRPr lang="en-US" dirty="0"/>
          </a:p>
          <a:p>
            <a:r>
              <a:rPr lang="en-US" dirty="0">
                <a:hlinkClick r:id="rId3"/>
              </a:rPr>
              <a:t>https://github.com/CuriousCurmudgeon/history_of_vcs</a:t>
            </a:r>
            <a:endParaRPr lang="en-US" dirty="0"/>
          </a:p>
          <a:p>
            <a:endParaRPr lang="en-US" dirty="0"/>
          </a:p>
        </p:txBody>
      </p:sp>
    </p:spTree>
    <p:extLst>
      <p:ext uri="{BB962C8B-B14F-4D97-AF65-F5344CB8AC3E}">
        <p14:creationId xmlns:p14="http://schemas.microsoft.com/office/powerpoint/2010/main" val="2958009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ABBE1-F14E-6746-A3BA-244305C025FE}"/>
              </a:ext>
            </a:extLst>
          </p:cNvPr>
          <p:cNvSpPr>
            <a:spLocks noGrp="1"/>
          </p:cNvSpPr>
          <p:nvPr>
            <p:ph type="title"/>
          </p:nvPr>
        </p:nvSpPr>
        <p:spPr/>
        <p:txBody>
          <a:bodyPr/>
          <a:lstStyle/>
          <a:p>
            <a:r>
              <a:rPr lang="en-US" dirty="0"/>
              <a:t>Running Your Program</a:t>
            </a:r>
          </a:p>
        </p:txBody>
      </p:sp>
      <p:pic>
        <p:nvPicPr>
          <p:cNvPr id="5" name="Content Placeholder 4" descr="Punch card with simple Fortran statement">
            <a:extLst>
              <a:ext uri="{FF2B5EF4-FFF2-40B4-BE49-F238E27FC236}">
                <a16:creationId xmlns:a16="http://schemas.microsoft.com/office/drawing/2014/main" id="{0AB42E57-C292-E443-9A52-62E5F59750DF}"/>
              </a:ext>
            </a:extLst>
          </p:cNvPr>
          <p:cNvPicPr>
            <a:picLocks noGrp="1" noChangeAspect="1"/>
          </p:cNvPicPr>
          <p:nvPr>
            <p:ph idx="1"/>
          </p:nvPr>
        </p:nvPicPr>
        <p:blipFill>
          <a:blip r:embed="rId3"/>
          <a:stretch>
            <a:fillRect/>
          </a:stretch>
        </p:blipFill>
        <p:spPr>
          <a:xfrm>
            <a:off x="1559098" y="1825625"/>
            <a:ext cx="9073803" cy="4351338"/>
          </a:xfrm>
        </p:spPr>
      </p:pic>
      <p:sp>
        <p:nvSpPr>
          <p:cNvPr id="6" name="TextBox 5">
            <a:extLst>
              <a:ext uri="{FF2B5EF4-FFF2-40B4-BE49-F238E27FC236}">
                <a16:creationId xmlns:a16="http://schemas.microsoft.com/office/drawing/2014/main" id="{77062CD9-3B9F-5C48-83BD-B73655789492}"/>
              </a:ext>
            </a:extLst>
          </p:cNvPr>
          <p:cNvSpPr txBox="1"/>
          <p:nvPr/>
        </p:nvSpPr>
        <p:spPr>
          <a:xfrm>
            <a:off x="2712829" y="6308209"/>
            <a:ext cx="6766339" cy="369332"/>
          </a:xfrm>
          <a:prstGeom prst="rect">
            <a:avLst/>
          </a:prstGeom>
          <a:noFill/>
        </p:spPr>
        <p:txBody>
          <a:bodyPr wrap="none" rtlCol="0">
            <a:spAutoFit/>
          </a:bodyPr>
          <a:lstStyle/>
          <a:p>
            <a:r>
              <a:rPr lang="en-US" dirty="0">
                <a:hlinkClick r:id="rId4"/>
              </a:rPr>
              <a:t>https://commons.wikimedia.org/wiki/File:FortranCardPROJ039.agr.jpg</a:t>
            </a:r>
            <a:endParaRPr lang="en-US" dirty="0"/>
          </a:p>
        </p:txBody>
      </p:sp>
    </p:spTree>
    <p:extLst>
      <p:ext uri="{BB962C8B-B14F-4D97-AF65-F5344CB8AC3E}">
        <p14:creationId xmlns:p14="http://schemas.microsoft.com/office/powerpoint/2010/main" val="392374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6BF43-DF5F-C045-86D2-B050A64A80F5}"/>
              </a:ext>
            </a:extLst>
          </p:cNvPr>
          <p:cNvSpPr>
            <a:spLocks noGrp="1"/>
          </p:cNvSpPr>
          <p:nvPr>
            <p:ph type="title"/>
          </p:nvPr>
        </p:nvSpPr>
        <p:spPr/>
        <p:txBody>
          <a:bodyPr/>
          <a:lstStyle/>
          <a:p>
            <a:r>
              <a:rPr lang="en-US" dirty="0"/>
              <a:t>Compiled Punch Card</a:t>
            </a:r>
          </a:p>
        </p:txBody>
      </p:sp>
      <p:pic>
        <p:nvPicPr>
          <p:cNvPr id="5" name="Content Placeholder 4" descr="IBM 1130 copy card program on punch card.">
            <a:extLst>
              <a:ext uri="{FF2B5EF4-FFF2-40B4-BE49-F238E27FC236}">
                <a16:creationId xmlns:a16="http://schemas.microsoft.com/office/drawing/2014/main" id="{045B23F4-BFD7-8A45-8648-E1C403018056}"/>
              </a:ext>
            </a:extLst>
          </p:cNvPr>
          <p:cNvPicPr>
            <a:picLocks noGrp="1" noChangeAspect="1"/>
          </p:cNvPicPr>
          <p:nvPr>
            <p:ph idx="1"/>
          </p:nvPr>
        </p:nvPicPr>
        <p:blipFill>
          <a:blip r:embed="rId3"/>
          <a:stretch>
            <a:fillRect/>
          </a:stretch>
        </p:blipFill>
        <p:spPr>
          <a:xfrm>
            <a:off x="1586531" y="1825625"/>
            <a:ext cx="9018938" cy="4351338"/>
          </a:xfrm>
        </p:spPr>
      </p:pic>
      <p:sp>
        <p:nvSpPr>
          <p:cNvPr id="6" name="TextBox 5">
            <a:extLst>
              <a:ext uri="{FF2B5EF4-FFF2-40B4-BE49-F238E27FC236}">
                <a16:creationId xmlns:a16="http://schemas.microsoft.com/office/drawing/2014/main" id="{BE82326D-AB8B-4845-9F28-9CB670A12E56}"/>
              </a:ext>
            </a:extLst>
          </p:cNvPr>
          <p:cNvSpPr txBox="1"/>
          <p:nvPr/>
        </p:nvSpPr>
        <p:spPr>
          <a:xfrm>
            <a:off x="2806221" y="6308209"/>
            <a:ext cx="6579558" cy="369332"/>
          </a:xfrm>
          <a:prstGeom prst="rect">
            <a:avLst/>
          </a:prstGeom>
          <a:noFill/>
        </p:spPr>
        <p:txBody>
          <a:bodyPr wrap="none" rtlCol="0">
            <a:spAutoFit/>
          </a:bodyPr>
          <a:lstStyle/>
          <a:p>
            <a:r>
              <a:rPr lang="en-US" dirty="0">
                <a:hlinkClick r:id="rId4"/>
              </a:rPr>
              <a:t>https://commons.wikimedia.org/wiki/File:IBM1130CopyCard.agr.jpg</a:t>
            </a:r>
            <a:endParaRPr lang="en-US" dirty="0"/>
          </a:p>
        </p:txBody>
      </p:sp>
    </p:spTree>
    <p:extLst>
      <p:ext uri="{BB962C8B-B14F-4D97-AF65-F5344CB8AC3E}">
        <p14:creationId xmlns:p14="http://schemas.microsoft.com/office/powerpoint/2010/main" val="617759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unch card deck">
            <a:extLst>
              <a:ext uri="{FF2B5EF4-FFF2-40B4-BE49-F238E27FC236}">
                <a16:creationId xmlns:a16="http://schemas.microsoft.com/office/drawing/2014/main" id="{AB2E5C5F-D9CD-2D4E-8138-B1AA0282A542}"/>
              </a:ext>
            </a:extLst>
          </p:cNvPr>
          <p:cNvPicPr>
            <a:picLocks noGrp="1" noChangeAspect="1"/>
          </p:cNvPicPr>
          <p:nvPr>
            <p:ph idx="1"/>
          </p:nvPr>
        </p:nvPicPr>
        <p:blipFill>
          <a:blip r:embed="rId3"/>
          <a:stretch>
            <a:fillRect/>
          </a:stretch>
        </p:blipFill>
        <p:spPr>
          <a:xfrm>
            <a:off x="2581239" y="751998"/>
            <a:ext cx="7029521" cy="5354003"/>
          </a:xfrm>
        </p:spPr>
      </p:pic>
    </p:spTree>
    <p:extLst>
      <p:ext uri="{BB962C8B-B14F-4D97-AF65-F5344CB8AC3E}">
        <p14:creationId xmlns:p14="http://schemas.microsoft.com/office/powerpoint/2010/main" val="481833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69948-DCD5-1B44-B2D5-8BAB0372467E}"/>
              </a:ext>
            </a:extLst>
          </p:cNvPr>
          <p:cNvSpPr>
            <a:spLocks noGrp="1"/>
          </p:cNvSpPr>
          <p:nvPr>
            <p:ph type="title"/>
          </p:nvPr>
        </p:nvSpPr>
        <p:spPr/>
        <p:txBody>
          <a:bodyPr/>
          <a:lstStyle/>
          <a:p>
            <a:r>
              <a:rPr lang="en-US" dirty="0"/>
              <a:t>Sequence Numbers</a:t>
            </a:r>
          </a:p>
        </p:txBody>
      </p:sp>
      <p:pic>
        <p:nvPicPr>
          <p:cNvPr id="5" name="Content Placeholder 4" descr="Punch card using sequence numbers">
            <a:extLst>
              <a:ext uri="{FF2B5EF4-FFF2-40B4-BE49-F238E27FC236}">
                <a16:creationId xmlns:a16="http://schemas.microsoft.com/office/drawing/2014/main" id="{F0F0E9BC-E28B-2144-901D-AC90304609BC}"/>
              </a:ext>
            </a:extLst>
          </p:cNvPr>
          <p:cNvPicPr>
            <a:picLocks noGrp="1" noChangeAspect="1"/>
          </p:cNvPicPr>
          <p:nvPr>
            <p:ph idx="1"/>
          </p:nvPr>
        </p:nvPicPr>
        <p:blipFill>
          <a:blip r:embed="rId3"/>
          <a:stretch>
            <a:fillRect/>
          </a:stretch>
        </p:blipFill>
        <p:spPr>
          <a:xfrm>
            <a:off x="1125935" y="1825625"/>
            <a:ext cx="9940129" cy="4351338"/>
          </a:xfrm>
        </p:spPr>
      </p:pic>
      <p:sp>
        <p:nvSpPr>
          <p:cNvPr id="6" name="Rectangle 5">
            <a:extLst>
              <a:ext uri="{FF2B5EF4-FFF2-40B4-BE49-F238E27FC236}">
                <a16:creationId xmlns:a16="http://schemas.microsoft.com/office/drawing/2014/main" id="{AA2291EE-9C5C-5C45-A079-8E337D543B03}"/>
              </a:ext>
            </a:extLst>
          </p:cNvPr>
          <p:cNvSpPr/>
          <p:nvPr/>
        </p:nvSpPr>
        <p:spPr>
          <a:xfrm>
            <a:off x="9845038" y="1714818"/>
            <a:ext cx="956312" cy="4572952"/>
          </a:xfrm>
          <a:prstGeom prst="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253AEBC-9D54-7549-905D-3D422EBBA7D7}"/>
              </a:ext>
            </a:extLst>
          </p:cNvPr>
          <p:cNvSpPr txBox="1"/>
          <p:nvPr/>
        </p:nvSpPr>
        <p:spPr>
          <a:xfrm>
            <a:off x="2346960" y="6311900"/>
            <a:ext cx="7498078" cy="369332"/>
          </a:xfrm>
          <a:prstGeom prst="rect">
            <a:avLst/>
          </a:prstGeom>
          <a:noFill/>
        </p:spPr>
        <p:txBody>
          <a:bodyPr wrap="none" rtlCol="0">
            <a:spAutoFit/>
          </a:bodyPr>
          <a:lstStyle/>
          <a:p>
            <a:r>
              <a:rPr lang="en-US" dirty="0">
                <a:hlinkClick r:id="rId4"/>
              </a:rPr>
              <a:t>https://commons.wikimedia.org/wiki/File:Used_Punchcard_(5151286161).jpg</a:t>
            </a:r>
            <a:endParaRPr lang="en-US" dirty="0"/>
          </a:p>
        </p:txBody>
      </p:sp>
      <p:cxnSp>
        <p:nvCxnSpPr>
          <p:cNvPr id="9" name="Straight Arrow Connector 8">
            <a:extLst>
              <a:ext uri="{FF2B5EF4-FFF2-40B4-BE49-F238E27FC236}">
                <a16:creationId xmlns:a16="http://schemas.microsoft.com/office/drawing/2014/main" id="{07A2C9A9-8449-A344-8E8F-AB4AFC50DA6F}"/>
              </a:ext>
            </a:extLst>
          </p:cNvPr>
          <p:cNvCxnSpPr>
            <a:cxnSpLocks/>
          </p:cNvCxnSpPr>
          <p:nvPr/>
        </p:nvCxnSpPr>
        <p:spPr>
          <a:xfrm>
            <a:off x="8446770" y="1588770"/>
            <a:ext cx="1291590" cy="2034540"/>
          </a:xfrm>
          <a:prstGeom prst="straightConnector1">
            <a:avLst/>
          </a:prstGeom>
          <a:ln w="889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62C58E9-A12D-3543-BE6C-CD1DB5D6BD84}"/>
              </a:ext>
            </a:extLst>
          </p:cNvPr>
          <p:cNvSpPr txBox="1"/>
          <p:nvPr/>
        </p:nvSpPr>
        <p:spPr>
          <a:xfrm>
            <a:off x="7829550" y="1190188"/>
            <a:ext cx="974947" cy="369332"/>
          </a:xfrm>
          <a:prstGeom prst="rect">
            <a:avLst/>
          </a:prstGeom>
          <a:noFill/>
        </p:spPr>
        <p:txBody>
          <a:bodyPr wrap="none" rtlCol="0">
            <a:spAutoFit/>
          </a:bodyPr>
          <a:lstStyle/>
          <a:p>
            <a:r>
              <a:rPr lang="en-US" dirty="0"/>
              <a:t>PUX 430</a:t>
            </a:r>
          </a:p>
        </p:txBody>
      </p:sp>
    </p:spTree>
    <p:extLst>
      <p:ext uri="{BB962C8B-B14F-4D97-AF65-F5344CB8AC3E}">
        <p14:creationId xmlns:p14="http://schemas.microsoft.com/office/powerpoint/2010/main" val="313687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FEC92-D4FA-A84B-BACE-E7DB29D913C5}"/>
              </a:ext>
            </a:extLst>
          </p:cNvPr>
          <p:cNvSpPr>
            <a:spLocks noGrp="1"/>
          </p:cNvSpPr>
          <p:nvPr>
            <p:ph type="title"/>
          </p:nvPr>
        </p:nvSpPr>
        <p:spPr/>
        <p:txBody>
          <a:bodyPr/>
          <a:lstStyle/>
          <a:p>
            <a:r>
              <a:rPr lang="en-US" dirty="0"/>
              <a:t>Punch Card Sorter</a:t>
            </a:r>
          </a:p>
        </p:txBody>
      </p:sp>
      <p:pic>
        <p:nvPicPr>
          <p:cNvPr id="5" name="Content Placeholder 4" descr="A person standing in front of an oven&#10;&#10;Description automatically generated">
            <a:extLst>
              <a:ext uri="{FF2B5EF4-FFF2-40B4-BE49-F238E27FC236}">
                <a16:creationId xmlns:a16="http://schemas.microsoft.com/office/drawing/2014/main" id="{940BD1E0-C2F5-2342-8F38-65A1A9A51178}"/>
              </a:ext>
            </a:extLst>
          </p:cNvPr>
          <p:cNvPicPr>
            <a:picLocks noGrp="1" noChangeAspect="1"/>
          </p:cNvPicPr>
          <p:nvPr>
            <p:ph idx="1"/>
          </p:nvPr>
        </p:nvPicPr>
        <p:blipFill>
          <a:blip r:embed="rId3"/>
          <a:stretch>
            <a:fillRect/>
          </a:stretch>
        </p:blipFill>
        <p:spPr>
          <a:xfrm>
            <a:off x="2818162" y="1825625"/>
            <a:ext cx="6555676" cy="4351338"/>
          </a:xfrm>
        </p:spPr>
      </p:pic>
      <p:sp>
        <p:nvSpPr>
          <p:cNvPr id="6" name="TextBox 5">
            <a:extLst>
              <a:ext uri="{FF2B5EF4-FFF2-40B4-BE49-F238E27FC236}">
                <a16:creationId xmlns:a16="http://schemas.microsoft.com/office/drawing/2014/main" id="{B2F143E7-35CB-C846-8976-4E7E38F6087B}"/>
              </a:ext>
            </a:extLst>
          </p:cNvPr>
          <p:cNvSpPr txBox="1"/>
          <p:nvPr/>
        </p:nvSpPr>
        <p:spPr>
          <a:xfrm>
            <a:off x="2271555" y="6308209"/>
            <a:ext cx="7648889" cy="369332"/>
          </a:xfrm>
          <a:prstGeom prst="rect">
            <a:avLst/>
          </a:prstGeom>
          <a:noFill/>
        </p:spPr>
        <p:txBody>
          <a:bodyPr wrap="none" rtlCol="0">
            <a:spAutoFit/>
          </a:bodyPr>
          <a:lstStyle/>
          <a:p>
            <a:r>
              <a:rPr lang="en-US" dirty="0">
                <a:hlinkClick r:id="rId4"/>
              </a:rPr>
              <a:t>https://commons.wikimedia.org/wiki/File:LCM_-_IBM_082_Card_Sorter_01.jpg</a:t>
            </a:r>
            <a:endParaRPr lang="en-US" dirty="0"/>
          </a:p>
        </p:txBody>
      </p:sp>
    </p:spTree>
    <p:extLst>
      <p:ext uri="{BB962C8B-B14F-4D97-AF65-F5344CB8AC3E}">
        <p14:creationId xmlns:p14="http://schemas.microsoft.com/office/powerpoint/2010/main" val="3787192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close up of text on a white background&#10;&#10;Description automatically generated">
            <a:extLst>
              <a:ext uri="{FF2B5EF4-FFF2-40B4-BE49-F238E27FC236}">
                <a16:creationId xmlns:a16="http://schemas.microsoft.com/office/drawing/2014/main" id="{7E36626B-BA63-6B40-9BFA-490BEDD969AC}"/>
              </a:ext>
            </a:extLst>
          </p:cNvPr>
          <p:cNvPicPr>
            <a:picLocks noGrp="1" noChangeAspect="1"/>
          </p:cNvPicPr>
          <p:nvPr>
            <p:ph idx="1"/>
          </p:nvPr>
        </p:nvPicPr>
        <p:blipFill>
          <a:blip r:embed="rId3"/>
          <a:stretch>
            <a:fillRect/>
          </a:stretch>
        </p:blipFill>
        <p:spPr>
          <a:xfrm>
            <a:off x="3496150" y="281228"/>
            <a:ext cx="5199699" cy="5941455"/>
          </a:xfrm>
        </p:spPr>
      </p:pic>
      <p:sp>
        <p:nvSpPr>
          <p:cNvPr id="4" name="TextBox 3">
            <a:extLst>
              <a:ext uri="{FF2B5EF4-FFF2-40B4-BE49-F238E27FC236}">
                <a16:creationId xmlns:a16="http://schemas.microsoft.com/office/drawing/2014/main" id="{40A0CD04-0B3B-DC4B-947A-220339B5A24F}"/>
              </a:ext>
            </a:extLst>
          </p:cNvPr>
          <p:cNvSpPr txBox="1"/>
          <p:nvPr/>
        </p:nvSpPr>
        <p:spPr>
          <a:xfrm>
            <a:off x="2163321" y="6346825"/>
            <a:ext cx="7865358" cy="369332"/>
          </a:xfrm>
          <a:prstGeom prst="rect">
            <a:avLst/>
          </a:prstGeom>
          <a:noFill/>
        </p:spPr>
        <p:txBody>
          <a:bodyPr wrap="none" rtlCol="0">
            <a:spAutoFit/>
          </a:bodyPr>
          <a:lstStyle/>
          <a:p>
            <a:r>
              <a:rPr lang="en-US" dirty="0">
                <a:hlinkClick r:id="rId4"/>
              </a:rPr>
              <a:t>https://inis.iaea.org/collection/NCLCollectionStore/_Public/22/031/22031927.pdf</a:t>
            </a:r>
            <a:endParaRPr lang="en-US" dirty="0"/>
          </a:p>
        </p:txBody>
      </p:sp>
    </p:spTree>
    <p:extLst>
      <p:ext uri="{BB962C8B-B14F-4D97-AF65-F5344CB8AC3E}">
        <p14:creationId xmlns:p14="http://schemas.microsoft.com/office/powerpoint/2010/main" val="10792690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bird, flower, tree&#10;&#10;Description automatically generated">
            <a:extLst>
              <a:ext uri="{FF2B5EF4-FFF2-40B4-BE49-F238E27FC236}">
                <a16:creationId xmlns:a16="http://schemas.microsoft.com/office/drawing/2014/main" id="{1C82C73A-7326-2F45-A878-0CC47C3C2A9A}"/>
              </a:ext>
            </a:extLst>
          </p:cNvPr>
          <p:cNvPicPr>
            <a:picLocks noGrp="1" noChangeAspect="1"/>
          </p:cNvPicPr>
          <p:nvPr>
            <p:ph idx="1"/>
          </p:nvPr>
        </p:nvPicPr>
        <p:blipFill>
          <a:blip r:embed="rId3"/>
          <a:stretch>
            <a:fillRect/>
          </a:stretch>
        </p:blipFill>
        <p:spPr>
          <a:xfrm>
            <a:off x="3054350" y="2228850"/>
            <a:ext cx="6083300" cy="2400300"/>
          </a:xfrm>
        </p:spPr>
      </p:pic>
    </p:spTree>
    <p:extLst>
      <p:ext uri="{BB962C8B-B14F-4D97-AF65-F5344CB8AC3E}">
        <p14:creationId xmlns:p14="http://schemas.microsoft.com/office/powerpoint/2010/main" val="516347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7524EE-B1EE-C24D-9D62-5809BF266049}"/>
              </a:ext>
            </a:extLst>
          </p:cNvPr>
          <p:cNvSpPr>
            <a:spLocks noGrp="1"/>
          </p:cNvSpPr>
          <p:nvPr>
            <p:ph type="title"/>
          </p:nvPr>
        </p:nvSpPr>
        <p:spPr/>
        <p:txBody>
          <a:bodyPr/>
          <a:lstStyle/>
          <a:p>
            <a:r>
              <a:rPr lang="en-US" dirty="0"/>
              <a:t>PATCHY</a:t>
            </a:r>
          </a:p>
        </p:txBody>
      </p:sp>
      <p:pic>
        <p:nvPicPr>
          <p:cNvPr id="9" name="Content Placeholder 8" descr="IBM 2401 System/360 tape drives that introduced the 9-track format">
            <a:extLst>
              <a:ext uri="{FF2B5EF4-FFF2-40B4-BE49-F238E27FC236}">
                <a16:creationId xmlns:a16="http://schemas.microsoft.com/office/drawing/2014/main" id="{C5E216C3-9643-4B4E-855C-9A53D438E109}"/>
              </a:ext>
            </a:extLst>
          </p:cNvPr>
          <p:cNvPicPr>
            <a:picLocks noGrp="1" noChangeAspect="1"/>
          </p:cNvPicPr>
          <p:nvPr>
            <p:ph sz="half" idx="1"/>
          </p:nvPr>
        </p:nvPicPr>
        <p:blipFill>
          <a:blip r:embed="rId3"/>
          <a:stretch>
            <a:fillRect/>
          </a:stretch>
        </p:blipFill>
        <p:spPr>
          <a:xfrm>
            <a:off x="838200" y="1716444"/>
            <a:ext cx="5181600" cy="3883899"/>
          </a:xfrm>
        </p:spPr>
      </p:pic>
      <p:pic>
        <p:nvPicPr>
          <p:cNvPr id="11" name="Content Placeholder 10" descr="COBOL punch card">
            <a:extLst>
              <a:ext uri="{FF2B5EF4-FFF2-40B4-BE49-F238E27FC236}">
                <a16:creationId xmlns:a16="http://schemas.microsoft.com/office/drawing/2014/main" id="{C2439889-6858-F24A-8FD8-D51E2F3E2377}"/>
              </a:ext>
            </a:extLst>
          </p:cNvPr>
          <p:cNvPicPr>
            <a:picLocks noGrp="1" noChangeAspect="1"/>
          </p:cNvPicPr>
          <p:nvPr>
            <p:ph sz="half" idx="2"/>
          </p:nvPr>
        </p:nvPicPr>
        <p:blipFill>
          <a:blip r:embed="rId4"/>
          <a:stretch>
            <a:fillRect/>
          </a:stretch>
        </p:blipFill>
        <p:spPr>
          <a:xfrm>
            <a:off x="6172200" y="2456323"/>
            <a:ext cx="5181600" cy="2404142"/>
          </a:xfrm>
        </p:spPr>
      </p:pic>
      <p:sp>
        <p:nvSpPr>
          <p:cNvPr id="7" name="TextBox 6">
            <a:extLst>
              <a:ext uri="{FF2B5EF4-FFF2-40B4-BE49-F238E27FC236}">
                <a16:creationId xmlns:a16="http://schemas.microsoft.com/office/drawing/2014/main" id="{8EAF2968-8F19-3840-982E-43F4AD645476}"/>
              </a:ext>
            </a:extLst>
          </p:cNvPr>
          <p:cNvSpPr txBox="1"/>
          <p:nvPr/>
        </p:nvSpPr>
        <p:spPr>
          <a:xfrm>
            <a:off x="838200" y="5769659"/>
            <a:ext cx="5181600" cy="646331"/>
          </a:xfrm>
          <a:prstGeom prst="rect">
            <a:avLst/>
          </a:prstGeom>
          <a:noFill/>
        </p:spPr>
        <p:txBody>
          <a:bodyPr wrap="square" rtlCol="0">
            <a:spAutoFit/>
          </a:bodyPr>
          <a:lstStyle/>
          <a:p>
            <a:r>
              <a:rPr lang="en-US" dirty="0">
                <a:hlinkClick r:id="rId5"/>
              </a:rPr>
              <a:t>https://en.wikipedia.org/wiki/9_track_tape#/media/File:IBM_System_360_tape_drives.jpg</a:t>
            </a:r>
            <a:endParaRPr lang="en-US" dirty="0"/>
          </a:p>
        </p:txBody>
      </p:sp>
      <p:sp>
        <p:nvSpPr>
          <p:cNvPr id="12" name="TextBox 11">
            <a:extLst>
              <a:ext uri="{FF2B5EF4-FFF2-40B4-BE49-F238E27FC236}">
                <a16:creationId xmlns:a16="http://schemas.microsoft.com/office/drawing/2014/main" id="{9610B9FF-FE58-DA40-8977-57A9E52388A6}"/>
              </a:ext>
            </a:extLst>
          </p:cNvPr>
          <p:cNvSpPr txBox="1"/>
          <p:nvPr/>
        </p:nvSpPr>
        <p:spPr>
          <a:xfrm>
            <a:off x="6875145" y="5769658"/>
            <a:ext cx="3775710" cy="646331"/>
          </a:xfrm>
          <a:prstGeom prst="rect">
            <a:avLst/>
          </a:prstGeom>
          <a:noFill/>
        </p:spPr>
        <p:txBody>
          <a:bodyPr wrap="square" rtlCol="0">
            <a:spAutoFit/>
          </a:bodyPr>
          <a:lstStyle/>
          <a:p>
            <a:r>
              <a:rPr lang="en-US" dirty="0">
                <a:hlinkClick r:id="rId6"/>
              </a:rPr>
              <a:t>https://commons.wikimedia.org/wiki/File:Punch-card-cobol.jpg</a:t>
            </a:r>
            <a:endParaRPr lang="en-US" dirty="0"/>
          </a:p>
        </p:txBody>
      </p:sp>
    </p:spTree>
    <p:extLst>
      <p:ext uri="{BB962C8B-B14F-4D97-AF65-F5344CB8AC3E}">
        <p14:creationId xmlns:p14="http://schemas.microsoft.com/office/powerpoint/2010/main" val="1204322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0564B24-C9DD-0F40-A3EF-D065B12F37BC}"/>
              </a:ext>
            </a:extLst>
          </p:cNvPr>
          <p:cNvSpPr txBox="1"/>
          <p:nvPr/>
        </p:nvSpPr>
        <p:spPr>
          <a:xfrm>
            <a:off x="4242798" y="6146053"/>
            <a:ext cx="3706399" cy="369332"/>
          </a:xfrm>
          <a:prstGeom prst="rect">
            <a:avLst/>
          </a:prstGeom>
          <a:noFill/>
        </p:spPr>
        <p:txBody>
          <a:bodyPr wrap="none" rtlCol="0">
            <a:spAutoFit/>
          </a:bodyPr>
          <a:lstStyle/>
          <a:p>
            <a:r>
              <a:rPr lang="en-US" dirty="0">
                <a:hlinkClick r:id="rId3"/>
              </a:rPr>
              <a:t>https://www.masswerk.at/keypunch/</a:t>
            </a:r>
            <a:endParaRPr lang="en-US" dirty="0"/>
          </a:p>
        </p:txBody>
      </p:sp>
      <p:pic>
        <p:nvPicPr>
          <p:cNvPr id="7" name="Picture 6" descr="A close up of a computer&#10;&#10;Description automatically generated">
            <a:extLst>
              <a:ext uri="{FF2B5EF4-FFF2-40B4-BE49-F238E27FC236}">
                <a16:creationId xmlns:a16="http://schemas.microsoft.com/office/drawing/2014/main" id="{8BA89830-7FF7-C84E-A1ED-5C45E30BF3AF}"/>
              </a:ext>
            </a:extLst>
          </p:cNvPr>
          <p:cNvPicPr>
            <a:picLocks noChangeAspect="1"/>
          </p:cNvPicPr>
          <p:nvPr/>
        </p:nvPicPr>
        <p:blipFill>
          <a:blip r:embed="rId4"/>
          <a:stretch>
            <a:fillRect/>
          </a:stretch>
        </p:blipFill>
        <p:spPr>
          <a:xfrm>
            <a:off x="2433741" y="342615"/>
            <a:ext cx="7324515" cy="5700283"/>
          </a:xfrm>
          <a:prstGeom prst="rect">
            <a:avLst/>
          </a:prstGeom>
        </p:spPr>
      </p:pic>
    </p:spTree>
    <p:extLst>
      <p:ext uri="{BB962C8B-B14F-4D97-AF65-F5344CB8AC3E}">
        <p14:creationId xmlns:p14="http://schemas.microsoft.com/office/powerpoint/2010/main" val="1430585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FA05C8-1B73-C142-B1C3-6C84BD00E326}"/>
              </a:ext>
            </a:extLst>
          </p:cNvPr>
          <p:cNvSpPr>
            <a:spLocks noGrp="1"/>
          </p:cNvSpPr>
          <p:nvPr>
            <p:ph type="title"/>
          </p:nvPr>
        </p:nvSpPr>
        <p:spPr/>
        <p:txBody>
          <a:bodyPr/>
          <a:lstStyle/>
          <a:p>
            <a:r>
              <a:rPr lang="en-US" dirty="0"/>
              <a:t>Generations</a:t>
            </a:r>
          </a:p>
        </p:txBody>
      </p:sp>
      <p:graphicFrame>
        <p:nvGraphicFramePr>
          <p:cNvPr id="6" name="Content Placeholder 5">
            <a:extLst>
              <a:ext uri="{FF2B5EF4-FFF2-40B4-BE49-F238E27FC236}">
                <a16:creationId xmlns:a16="http://schemas.microsoft.com/office/drawing/2014/main" id="{3F22F172-529C-E94A-A2A4-A3D8011E3EEF}"/>
              </a:ext>
            </a:extLst>
          </p:cNvPr>
          <p:cNvGraphicFramePr>
            <a:graphicFrameLocks noGrp="1"/>
          </p:cNvGraphicFramePr>
          <p:nvPr>
            <p:ph idx="1"/>
            <p:extLst>
              <p:ext uri="{D42A27DB-BD31-4B8C-83A1-F6EECF244321}">
                <p14:modId xmlns:p14="http://schemas.microsoft.com/office/powerpoint/2010/main" val="2042364464"/>
              </p:ext>
            </p:extLst>
          </p:nvPr>
        </p:nvGraphicFramePr>
        <p:xfrm>
          <a:off x="838200" y="1825625"/>
          <a:ext cx="10515600" cy="2296160"/>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1557268411"/>
                    </a:ext>
                  </a:extLst>
                </a:gridCol>
                <a:gridCol w="2103120">
                  <a:extLst>
                    <a:ext uri="{9D8B030D-6E8A-4147-A177-3AD203B41FA5}">
                      <a16:colId xmlns:a16="http://schemas.microsoft.com/office/drawing/2014/main" val="1538957290"/>
                    </a:ext>
                  </a:extLst>
                </a:gridCol>
                <a:gridCol w="2103120">
                  <a:extLst>
                    <a:ext uri="{9D8B030D-6E8A-4147-A177-3AD203B41FA5}">
                      <a16:colId xmlns:a16="http://schemas.microsoft.com/office/drawing/2014/main" val="2696620809"/>
                    </a:ext>
                  </a:extLst>
                </a:gridCol>
                <a:gridCol w="2103120">
                  <a:extLst>
                    <a:ext uri="{9D8B030D-6E8A-4147-A177-3AD203B41FA5}">
                      <a16:colId xmlns:a16="http://schemas.microsoft.com/office/drawing/2014/main" val="2229336860"/>
                    </a:ext>
                  </a:extLst>
                </a:gridCol>
                <a:gridCol w="2103120">
                  <a:extLst>
                    <a:ext uri="{9D8B030D-6E8A-4147-A177-3AD203B41FA5}">
                      <a16:colId xmlns:a16="http://schemas.microsoft.com/office/drawing/2014/main" val="2285547762"/>
                    </a:ext>
                  </a:extLst>
                </a:gridCol>
              </a:tblGrid>
              <a:tr h="370840">
                <a:tc>
                  <a:txBody>
                    <a:bodyPr/>
                    <a:lstStyle/>
                    <a:p>
                      <a:r>
                        <a:rPr lang="en-US" dirty="0"/>
                        <a:t>Generation</a:t>
                      </a:r>
                    </a:p>
                  </a:txBody>
                  <a:tcPr/>
                </a:tc>
                <a:tc>
                  <a:txBody>
                    <a:bodyPr/>
                    <a:lstStyle/>
                    <a:p>
                      <a:r>
                        <a:rPr lang="en-US" dirty="0"/>
                        <a:t>Networking</a:t>
                      </a:r>
                    </a:p>
                  </a:txBody>
                  <a:tcPr/>
                </a:tc>
                <a:tc>
                  <a:txBody>
                    <a:bodyPr/>
                    <a:lstStyle/>
                    <a:p>
                      <a:r>
                        <a:rPr lang="en-US" dirty="0"/>
                        <a:t>Operations</a:t>
                      </a:r>
                    </a:p>
                  </a:txBody>
                  <a:tcPr/>
                </a:tc>
                <a:tc>
                  <a:txBody>
                    <a:bodyPr/>
                    <a:lstStyle/>
                    <a:p>
                      <a:r>
                        <a:rPr lang="en-US" dirty="0"/>
                        <a:t>Concurrency</a:t>
                      </a:r>
                    </a:p>
                  </a:txBody>
                  <a:tcPr/>
                </a:tc>
                <a:tc>
                  <a:txBody>
                    <a:bodyPr/>
                    <a:lstStyle/>
                    <a:p>
                      <a:r>
                        <a:rPr lang="en-US" dirty="0"/>
                        <a:t>Examples</a:t>
                      </a:r>
                    </a:p>
                  </a:txBody>
                  <a:tcPr/>
                </a:tc>
                <a:extLst>
                  <a:ext uri="{0D108BD9-81ED-4DB2-BD59-A6C34878D82A}">
                    <a16:rowId xmlns:a16="http://schemas.microsoft.com/office/drawing/2014/main" val="2770887884"/>
                  </a:ext>
                </a:extLst>
              </a:tr>
              <a:tr h="370840">
                <a:tc>
                  <a:txBody>
                    <a:bodyPr/>
                    <a:lstStyle/>
                    <a:p>
                      <a:r>
                        <a:rPr lang="en-US" dirty="0"/>
                        <a:t>First</a:t>
                      </a:r>
                    </a:p>
                  </a:txBody>
                  <a:tcPr/>
                </a:tc>
                <a:tc>
                  <a:txBody>
                    <a:bodyPr/>
                    <a:lstStyle/>
                    <a:p>
                      <a:r>
                        <a:rPr lang="en-US" dirty="0"/>
                        <a:t>None</a:t>
                      </a:r>
                    </a:p>
                  </a:txBody>
                  <a:tcPr/>
                </a:tc>
                <a:tc>
                  <a:txBody>
                    <a:bodyPr/>
                    <a:lstStyle/>
                    <a:p>
                      <a:r>
                        <a:rPr lang="en-US" dirty="0"/>
                        <a:t>One file a  time</a:t>
                      </a:r>
                    </a:p>
                  </a:txBody>
                  <a:tcPr/>
                </a:tc>
                <a:tc>
                  <a:txBody>
                    <a:bodyPr/>
                    <a:lstStyle/>
                    <a:p>
                      <a:r>
                        <a:rPr lang="en-US" dirty="0"/>
                        <a:t>Locks</a:t>
                      </a:r>
                    </a:p>
                  </a:txBody>
                  <a:tcPr/>
                </a:tc>
                <a:tc>
                  <a:txBody>
                    <a:bodyPr/>
                    <a:lstStyle/>
                    <a:p>
                      <a:r>
                        <a:rPr lang="en-US" dirty="0"/>
                        <a:t>SCCS, RCS</a:t>
                      </a:r>
                    </a:p>
                  </a:txBody>
                  <a:tcPr/>
                </a:tc>
                <a:extLst>
                  <a:ext uri="{0D108BD9-81ED-4DB2-BD59-A6C34878D82A}">
                    <a16:rowId xmlns:a16="http://schemas.microsoft.com/office/drawing/2014/main" val="415792377"/>
                  </a:ext>
                </a:extLst>
              </a:tr>
              <a:tr h="370840">
                <a:tc>
                  <a:txBody>
                    <a:bodyPr/>
                    <a:lstStyle/>
                    <a:p>
                      <a:r>
                        <a:rPr lang="en-US" dirty="0"/>
                        <a:t>Second</a:t>
                      </a:r>
                    </a:p>
                  </a:txBody>
                  <a:tcPr/>
                </a:tc>
                <a:tc>
                  <a:txBody>
                    <a:bodyPr/>
                    <a:lstStyle/>
                    <a:p>
                      <a:r>
                        <a:rPr lang="en-US" dirty="0"/>
                        <a:t>Centralized</a:t>
                      </a:r>
                    </a:p>
                  </a:txBody>
                  <a:tcPr/>
                </a:tc>
                <a:tc>
                  <a:txBody>
                    <a:bodyPr/>
                    <a:lstStyle/>
                    <a:p>
                      <a:r>
                        <a:rPr lang="en-US" dirty="0"/>
                        <a:t>Multi-file</a:t>
                      </a:r>
                    </a:p>
                  </a:txBody>
                  <a:tcPr/>
                </a:tc>
                <a:tc>
                  <a:txBody>
                    <a:bodyPr/>
                    <a:lstStyle/>
                    <a:p>
                      <a:r>
                        <a:rPr lang="en-US" dirty="0"/>
                        <a:t>Merge before commit</a:t>
                      </a:r>
                    </a:p>
                  </a:txBody>
                  <a:tcPr/>
                </a:tc>
                <a:tc>
                  <a:txBody>
                    <a:bodyPr/>
                    <a:lstStyle/>
                    <a:p>
                      <a:r>
                        <a:rPr lang="en-US" dirty="0"/>
                        <a:t>CVS, SVN</a:t>
                      </a:r>
                    </a:p>
                  </a:txBody>
                  <a:tcPr/>
                </a:tc>
                <a:extLst>
                  <a:ext uri="{0D108BD9-81ED-4DB2-BD59-A6C34878D82A}">
                    <a16:rowId xmlns:a16="http://schemas.microsoft.com/office/drawing/2014/main" val="3196635892"/>
                  </a:ext>
                </a:extLst>
              </a:tr>
              <a:tr h="370840">
                <a:tc>
                  <a:txBody>
                    <a:bodyPr/>
                    <a:lstStyle/>
                    <a:p>
                      <a:r>
                        <a:rPr lang="en-US" dirty="0"/>
                        <a:t>Third</a:t>
                      </a:r>
                    </a:p>
                  </a:txBody>
                  <a:tcPr/>
                </a:tc>
                <a:tc>
                  <a:txBody>
                    <a:bodyPr/>
                    <a:lstStyle/>
                    <a:p>
                      <a:r>
                        <a:rPr lang="en-US" dirty="0"/>
                        <a:t>Decentralized</a:t>
                      </a:r>
                    </a:p>
                  </a:txBody>
                  <a:tcPr/>
                </a:tc>
                <a:tc>
                  <a:txBody>
                    <a:bodyPr/>
                    <a:lstStyle/>
                    <a:p>
                      <a:r>
                        <a:rPr lang="en-US" dirty="0"/>
                        <a:t>Changesets</a:t>
                      </a:r>
                    </a:p>
                  </a:txBody>
                  <a:tcPr/>
                </a:tc>
                <a:tc>
                  <a:txBody>
                    <a:bodyPr/>
                    <a:lstStyle/>
                    <a:p>
                      <a:r>
                        <a:rPr lang="en-US" dirty="0"/>
                        <a:t>Commit before merge</a:t>
                      </a:r>
                    </a:p>
                  </a:txBody>
                  <a:tcPr/>
                </a:tc>
                <a:tc>
                  <a:txBody>
                    <a:bodyPr/>
                    <a:lstStyle/>
                    <a:p>
                      <a:r>
                        <a:rPr lang="en-US" dirty="0" err="1"/>
                        <a:t>BitKeeper</a:t>
                      </a:r>
                      <a:r>
                        <a:rPr lang="en-US" dirty="0"/>
                        <a:t>, Monotone, </a:t>
                      </a:r>
                      <a:r>
                        <a:rPr lang="en-US" dirty="0" err="1"/>
                        <a:t>Darc</a:t>
                      </a:r>
                      <a:r>
                        <a:rPr lang="en-US" dirty="0"/>
                        <a:t>, Git, Mercurial</a:t>
                      </a:r>
                    </a:p>
                  </a:txBody>
                  <a:tcPr/>
                </a:tc>
                <a:extLst>
                  <a:ext uri="{0D108BD9-81ED-4DB2-BD59-A6C34878D82A}">
                    <a16:rowId xmlns:a16="http://schemas.microsoft.com/office/drawing/2014/main" val="2754240154"/>
                  </a:ext>
                </a:extLst>
              </a:tr>
            </a:tbl>
          </a:graphicData>
        </a:graphic>
      </p:graphicFrame>
      <p:sp>
        <p:nvSpPr>
          <p:cNvPr id="7" name="TextBox 6">
            <a:extLst>
              <a:ext uri="{FF2B5EF4-FFF2-40B4-BE49-F238E27FC236}">
                <a16:creationId xmlns:a16="http://schemas.microsoft.com/office/drawing/2014/main" id="{99234014-EAA6-2E4C-8F2E-FA7A9523DD9D}"/>
              </a:ext>
            </a:extLst>
          </p:cNvPr>
          <p:cNvSpPr txBox="1"/>
          <p:nvPr/>
        </p:nvSpPr>
        <p:spPr>
          <a:xfrm>
            <a:off x="2315381" y="5977890"/>
            <a:ext cx="7561237" cy="369332"/>
          </a:xfrm>
          <a:prstGeom prst="rect">
            <a:avLst/>
          </a:prstGeom>
          <a:noFill/>
        </p:spPr>
        <p:txBody>
          <a:bodyPr wrap="none" rtlCol="0">
            <a:spAutoFit/>
          </a:bodyPr>
          <a:lstStyle/>
          <a:p>
            <a:r>
              <a:rPr lang="en-US" dirty="0">
                <a:hlinkClick r:id="rId2"/>
              </a:rPr>
              <a:t>https://ericsink.com/vcbe/html/history_of_version_control.html#ftn.idp96624</a:t>
            </a:r>
            <a:endParaRPr lang="en-US" dirty="0"/>
          </a:p>
        </p:txBody>
      </p:sp>
    </p:spTree>
    <p:extLst>
      <p:ext uri="{BB962C8B-B14F-4D97-AF65-F5344CB8AC3E}">
        <p14:creationId xmlns:p14="http://schemas.microsoft.com/office/powerpoint/2010/main" val="3872740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descr="Brian Meeker">
            <a:extLst>
              <a:ext uri="{FF2B5EF4-FFF2-40B4-BE49-F238E27FC236}">
                <a16:creationId xmlns:a16="http://schemas.microsoft.com/office/drawing/2014/main" id="{5C6FA8BD-8F42-7541-BB5A-F0332D6FAC2F}"/>
              </a:ext>
            </a:extLst>
          </p:cNvPr>
          <p:cNvPicPr>
            <a:picLocks noGrp="1" noChangeAspect="1"/>
          </p:cNvPicPr>
          <p:nvPr>
            <p:ph sz="half" idx="1"/>
          </p:nvPr>
        </p:nvPicPr>
        <p:blipFill rotWithShape="1">
          <a:blip r:embed="rId3"/>
          <a:srcRect l="18453" r="13953"/>
          <a:stretch/>
        </p:blipFill>
        <p:spPr>
          <a:xfrm>
            <a:off x="20" y="10"/>
            <a:ext cx="4635571" cy="6857990"/>
          </a:xfrm>
          <a:prstGeom prst="rect">
            <a:avLst/>
          </a:prstGeom>
          <a:effectLst/>
        </p:spPr>
      </p:pic>
      <p:sp>
        <p:nvSpPr>
          <p:cNvPr id="6" name="Content Placeholder 5">
            <a:extLst>
              <a:ext uri="{FF2B5EF4-FFF2-40B4-BE49-F238E27FC236}">
                <a16:creationId xmlns:a16="http://schemas.microsoft.com/office/drawing/2014/main" id="{C8E88F39-D5D6-8A4D-ACA9-DC3B2B4D968E}"/>
              </a:ext>
            </a:extLst>
          </p:cNvPr>
          <p:cNvSpPr>
            <a:spLocks noGrp="1"/>
          </p:cNvSpPr>
          <p:nvPr>
            <p:ph sz="half" idx="2"/>
          </p:nvPr>
        </p:nvSpPr>
        <p:spPr>
          <a:xfrm>
            <a:off x="6916349" y="0"/>
            <a:ext cx="4635571" cy="6858000"/>
          </a:xfrm>
        </p:spPr>
        <p:txBody>
          <a:bodyPr vert="horz" lIns="91440" tIns="45720" rIns="91440" bIns="45720" rtlCol="0" anchor="ctr">
            <a:normAutofit/>
          </a:bodyPr>
          <a:lstStyle/>
          <a:p>
            <a:pPr marL="0" indent="0">
              <a:buNone/>
            </a:pPr>
            <a:r>
              <a:rPr lang="en-US" sz="2400" dirty="0"/>
              <a:t>Brian Meeker</a:t>
            </a:r>
          </a:p>
          <a:p>
            <a:pPr marL="0" indent="0">
              <a:buNone/>
            </a:pPr>
            <a:r>
              <a:rPr lang="en-US" sz="2400" dirty="0"/>
              <a:t>@</a:t>
            </a:r>
            <a:r>
              <a:rPr lang="en-US" sz="2400" dirty="0" err="1"/>
              <a:t>CuriousCurmudge</a:t>
            </a:r>
            <a:endParaRPr lang="en-US" sz="2400" dirty="0"/>
          </a:p>
        </p:txBody>
      </p:sp>
    </p:spTree>
    <p:extLst>
      <p:ext uri="{BB962C8B-B14F-4D97-AF65-F5344CB8AC3E}">
        <p14:creationId xmlns:p14="http://schemas.microsoft.com/office/powerpoint/2010/main" val="19998897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0383E8-4C4C-4E45-A7C2-22B2F963B160}"/>
              </a:ext>
            </a:extLst>
          </p:cNvPr>
          <p:cNvSpPr>
            <a:spLocks noGrp="1"/>
          </p:cNvSpPr>
          <p:nvPr>
            <p:ph type="title"/>
          </p:nvPr>
        </p:nvSpPr>
        <p:spPr/>
        <p:txBody>
          <a:bodyPr/>
          <a:lstStyle/>
          <a:p>
            <a:r>
              <a:rPr lang="en-US" dirty="0"/>
              <a:t>Source Code Control System</a:t>
            </a:r>
          </a:p>
        </p:txBody>
      </p:sp>
      <p:sp>
        <p:nvSpPr>
          <p:cNvPr id="5" name="Text Placeholder 4">
            <a:extLst>
              <a:ext uri="{FF2B5EF4-FFF2-40B4-BE49-F238E27FC236}">
                <a16:creationId xmlns:a16="http://schemas.microsoft.com/office/drawing/2014/main" id="{8E7603C0-61FF-FB47-9D25-D1A2C20A3D8B}"/>
              </a:ext>
            </a:extLst>
          </p:cNvPr>
          <p:cNvSpPr>
            <a:spLocks noGrp="1"/>
          </p:cNvSpPr>
          <p:nvPr>
            <p:ph type="body" idx="1"/>
          </p:nvPr>
        </p:nvSpPr>
        <p:spPr/>
        <p:txBody>
          <a:bodyPr/>
          <a:lstStyle/>
          <a:p>
            <a:r>
              <a:rPr lang="en-US" dirty="0"/>
              <a:t>SCCS</a:t>
            </a:r>
          </a:p>
        </p:txBody>
      </p:sp>
    </p:spTree>
    <p:extLst>
      <p:ext uri="{BB962C8B-B14F-4D97-AF65-F5344CB8AC3E}">
        <p14:creationId xmlns:p14="http://schemas.microsoft.com/office/powerpoint/2010/main" val="7757188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close up of text on a blue surface&#10;&#10;Description automatically generated">
            <a:extLst>
              <a:ext uri="{FF2B5EF4-FFF2-40B4-BE49-F238E27FC236}">
                <a16:creationId xmlns:a16="http://schemas.microsoft.com/office/drawing/2014/main" id="{E83D444B-05D0-8348-9667-E58CCEAA03B1}"/>
              </a:ext>
            </a:extLst>
          </p:cNvPr>
          <p:cNvPicPr>
            <a:picLocks noGrp="1" noChangeAspect="1"/>
          </p:cNvPicPr>
          <p:nvPr>
            <p:ph idx="1"/>
          </p:nvPr>
        </p:nvPicPr>
        <p:blipFill>
          <a:blip r:embed="rId3"/>
          <a:stretch>
            <a:fillRect/>
          </a:stretch>
        </p:blipFill>
        <p:spPr>
          <a:xfrm>
            <a:off x="2159893" y="305434"/>
            <a:ext cx="7869132" cy="5901849"/>
          </a:xfrm>
        </p:spPr>
      </p:pic>
      <p:sp>
        <p:nvSpPr>
          <p:cNvPr id="10" name="TextBox 9">
            <a:extLst>
              <a:ext uri="{FF2B5EF4-FFF2-40B4-BE49-F238E27FC236}">
                <a16:creationId xmlns:a16="http://schemas.microsoft.com/office/drawing/2014/main" id="{1CFEBA92-3C06-9F45-9B25-B989C40D4619}"/>
              </a:ext>
            </a:extLst>
          </p:cNvPr>
          <p:cNvSpPr txBox="1"/>
          <p:nvPr/>
        </p:nvSpPr>
        <p:spPr>
          <a:xfrm>
            <a:off x="3195108" y="6332220"/>
            <a:ext cx="5798703" cy="369332"/>
          </a:xfrm>
          <a:prstGeom prst="rect">
            <a:avLst/>
          </a:prstGeom>
          <a:noFill/>
        </p:spPr>
        <p:txBody>
          <a:bodyPr wrap="none" rtlCol="0">
            <a:spAutoFit/>
          </a:bodyPr>
          <a:lstStyle/>
          <a:p>
            <a:r>
              <a:rPr lang="en-US" dirty="0">
                <a:hlinkClick r:id="rId4"/>
              </a:rPr>
              <a:t>https://twitter.com/bokmann/status/893225721556078592</a:t>
            </a:r>
            <a:endParaRPr lang="en-US" dirty="0"/>
          </a:p>
        </p:txBody>
      </p:sp>
    </p:spTree>
    <p:extLst>
      <p:ext uri="{BB962C8B-B14F-4D97-AF65-F5344CB8AC3E}">
        <p14:creationId xmlns:p14="http://schemas.microsoft.com/office/powerpoint/2010/main" val="2065786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erson wearing a hat&#10;&#10;Description automatically generated">
            <a:extLst>
              <a:ext uri="{FF2B5EF4-FFF2-40B4-BE49-F238E27FC236}">
                <a16:creationId xmlns:a16="http://schemas.microsoft.com/office/drawing/2014/main" id="{2AB316AA-0E3B-684D-BE4C-1FF7E38CF91A}"/>
              </a:ext>
            </a:extLst>
          </p:cNvPr>
          <p:cNvPicPr>
            <a:picLocks noChangeAspect="1"/>
          </p:cNvPicPr>
          <p:nvPr/>
        </p:nvPicPr>
        <p:blipFill rotWithShape="1">
          <a:blip r:embed="rId3"/>
          <a:srcRect l="1052" r="3889"/>
          <a:stretch/>
        </p:blipFill>
        <p:spPr>
          <a:xfrm>
            <a:off x="20" y="10"/>
            <a:ext cx="4635571" cy="6857990"/>
          </a:xfrm>
          <a:prstGeom prst="rect">
            <a:avLst/>
          </a:prstGeom>
          <a:effectLst/>
        </p:spPr>
      </p:pic>
      <p:sp>
        <p:nvSpPr>
          <p:cNvPr id="9" name="Content Placeholder 8">
            <a:extLst>
              <a:ext uri="{FF2B5EF4-FFF2-40B4-BE49-F238E27FC236}">
                <a16:creationId xmlns:a16="http://schemas.microsoft.com/office/drawing/2014/main" id="{115CB1F3-13F7-4590-BE4A-FFBD94025930}"/>
              </a:ext>
            </a:extLst>
          </p:cNvPr>
          <p:cNvSpPr>
            <a:spLocks noGrp="1"/>
          </p:cNvSpPr>
          <p:nvPr>
            <p:ph idx="1"/>
          </p:nvPr>
        </p:nvSpPr>
        <p:spPr>
          <a:xfrm>
            <a:off x="4965431" y="2438400"/>
            <a:ext cx="6586489" cy="1349829"/>
          </a:xfrm>
        </p:spPr>
        <p:txBody>
          <a:bodyPr>
            <a:normAutofit/>
          </a:bodyPr>
          <a:lstStyle/>
          <a:p>
            <a:pPr marL="0" indent="0" algn="ctr">
              <a:buNone/>
            </a:pPr>
            <a:r>
              <a:rPr lang="en-US" sz="4800" dirty="0"/>
              <a:t>E.W. Dijkstra</a:t>
            </a:r>
          </a:p>
          <a:p>
            <a:pPr marL="0" indent="0" algn="ctr">
              <a:buNone/>
            </a:pPr>
            <a:r>
              <a:rPr lang="en-US" sz="2400" dirty="0"/>
              <a:t>Modern Hipster?</a:t>
            </a:r>
          </a:p>
        </p:txBody>
      </p:sp>
      <p:sp>
        <p:nvSpPr>
          <p:cNvPr id="7" name="TextBox 6">
            <a:extLst>
              <a:ext uri="{FF2B5EF4-FFF2-40B4-BE49-F238E27FC236}">
                <a16:creationId xmlns:a16="http://schemas.microsoft.com/office/drawing/2014/main" id="{AA73732B-6DE1-9347-8C19-15DB6B14FF2F}"/>
              </a:ext>
            </a:extLst>
          </p:cNvPr>
          <p:cNvSpPr txBox="1"/>
          <p:nvPr/>
        </p:nvSpPr>
        <p:spPr>
          <a:xfrm>
            <a:off x="4965431" y="6210795"/>
            <a:ext cx="7086235" cy="369332"/>
          </a:xfrm>
          <a:prstGeom prst="rect">
            <a:avLst/>
          </a:prstGeom>
          <a:noFill/>
        </p:spPr>
        <p:txBody>
          <a:bodyPr wrap="none" rtlCol="0">
            <a:spAutoFit/>
          </a:bodyPr>
          <a:lstStyle/>
          <a:p>
            <a:r>
              <a:rPr lang="en-US" dirty="0">
                <a:hlinkClick r:id="rId4"/>
              </a:rPr>
              <a:t>http://homepages.cs.ncl.ac.uk/brian.randell/NATO/N1969/DIJKSTRA.html</a:t>
            </a:r>
            <a:endParaRPr lang="en-US" dirty="0"/>
          </a:p>
        </p:txBody>
      </p:sp>
    </p:spTree>
    <p:extLst>
      <p:ext uri="{BB962C8B-B14F-4D97-AF65-F5344CB8AC3E}">
        <p14:creationId xmlns:p14="http://schemas.microsoft.com/office/powerpoint/2010/main" val="38165342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B7B3653-E007-C64D-B09F-5A3C3145B31D}"/>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929053" y="2458240"/>
            <a:ext cx="10333894" cy="1941520"/>
          </a:xfrm>
        </p:spPr>
      </p:pic>
    </p:spTree>
    <p:extLst>
      <p:ext uri="{BB962C8B-B14F-4D97-AF65-F5344CB8AC3E}">
        <p14:creationId xmlns:p14="http://schemas.microsoft.com/office/powerpoint/2010/main" val="41797943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A close up of a sign&#10;&#10;Description automatically generated">
            <a:extLst>
              <a:ext uri="{FF2B5EF4-FFF2-40B4-BE49-F238E27FC236}">
                <a16:creationId xmlns:a16="http://schemas.microsoft.com/office/drawing/2014/main" id="{20880A60-2F76-0846-9C23-7D434FC8904A}"/>
              </a:ext>
            </a:extLst>
          </p:cNvPr>
          <p:cNvPicPr>
            <a:picLocks noGrp="1" noChangeAspect="1"/>
          </p:cNvPicPr>
          <p:nvPr>
            <p:ph idx="1"/>
          </p:nvPr>
        </p:nvPicPr>
        <p:blipFill>
          <a:blip r:embed="rId3"/>
          <a:stretch>
            <a:fillRect/>
          </a:stretch>
        </p:blipFill>
        <p:spPr>
          <a:xfrm>
            <a:off x="484632" y="2765768"/>
            <a:ext cx="6716272" cy="1326464"/>
          </a:xfrm>
          <a:prstGeom prst="rect">
            <a:avLst/>
          </a:prstGeom>
        </p:spPr>
      </p:pic>
      <p:pic>
        <p:nvPicPr>
          <p:cNvPr id="5" name="Content Placeholder 4" descr="A black and white photo of a person&#10;&#10;Description automatically generated">
            <a:extLst>
              <a:ext uri="{FF2B5EF4-FFF2-40B4-BE49-F238E27FC236}">
                <a16:creationId xmlns:a16="http://schemas.microsoft.com/office/drawing/2014/main" id="{96306BE4-734B-D34B-9B7C-5CE2F96F65EC}"/>
              </a:ext>
            </a:extLst>
          </p:cNvPr>
          <p:cNvPicPr>
            <a:picLocks noChangeAspect="1"/>
          </p:cNvPicPr>
          <p:nvPr/>
        </p:nvPicPr>
        <p:blipFill rotWithShape="1">
          <a:blip r:embed="rId4"/>
          <a:srcRect l="12948"/>
          <a:stretch/>
        </p:blipFill>
        <p:spPr>
          <a:xfrm>
            <a:off x="7534655" y="484632"/>
            <a:ext cx="3980394" cy="5888737"/>
          </a:xfrm>
          <a:prstGeom prst="rect">
            <a:avLst/>
          </a:prstGeom>
        </p:spPr>
      </p:pic>
    </p:spTree>
    <p:extLst>
      <p:ext uri="{BB962C8B-B14F-4D97-AF65-F5344CB8AC3E}">
        <p14:creationId xmlns:p14="http://schemas.microsoft.com/office/powerpoint/2010/main" val="4719746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newspaper&#10;&#10;Description automatically generated">
            <a:extLst>
              <a:ext uri="{FF2B5EF4-FFF2-40B4-BE49-F238E27FC236}">
                <a16:creationId xmlns:a16="http://schemas.microsoft.com/office/drawing/2014/main" id="{72156A22-CCE7-B04C-B087-063759D17377}"/>
              </a:ext>
            </a:extLst>
          </p:cNvPr>
          <p:cNvPicPr>
            <a:picLocks noGrp="1" noChangeAspect="1"/>
          </p:cNvPicPr>
          <p:nvPr>
            <p:ph idx="1"/>
          </p:nvPr>
        </p:nvPicPr>
        <p:blipFill>
          <a:blip r:embed="rId3"/>
          <a:stretch>
            <a:fillRect/>
          </a:stretch>
        </p:blipFill>
        <p:spPr>
          <a:xfrm>
            <a:off x="1358978" y="756155"/>
            <a:ext cx="9474044" cy="5345690"/>
          </a:xfrm>
        </p:spPr>
      </p:pic>
    </p:spTree>
    <p:extLst>
      <p:ext uri="{BB962C8B-B14F-4D97-AF65-F5344CB8AC3E}">
        <p14:creationId xmlns:p14="http://schemas.microsoft.com/office/powerpoint/2010/main" val="8201744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04209-28DD-9C42-998F-A89E277A588C}"/>
              </a:ext>
            </a:extLst>
          </p:cNvPr>
          <p:cNvSpPr>
            <a:spLocks noGrp="1"/>
          </p:cNvSpPr>
          <p:nvPr>
            <p:ph type="title"/>
          </p:nvPr>
        </p:nvSpPr>
        <p:spPr/>
        <p:txBody>
          <a:bodyPr/>
          <a:lstStyle/>
          <a:p>
            <a:r>
              <a:rPr lang="en-US" dirty="0"/>
              <a:t>Prototype</a:t>
            </a:r>
          </a:p>
        </p:txBody>
      </p:sp>
      <p:pic>
        <p:nvPicPr>
          <p:cNvPr id="5" name="Content Placeholder 4" descr="A vintage photo of a person&#10;&#10;Description automatically generated">
            <a:extLst>
              <a:ext uri="{FF2B5EF4-FFF2-40B4-BE49-F238E27FC236}">
                <a16:creationId xmlns:a16="http://schemas.microsoft.com/office/drawing/2014/main" id="{036499CB-675D-4146-B236-E885317CD155}"/>
              </a:ext>
            </a:extLst>
          </p:cNvPr>
          <p:cNvPicPr>
            <a:picLocks noGrp="1" noChangeAspect="1"/>
          </p:cNvPicPr>
          <p:nvPr>
            <p:ph sz="half" idx="1"/>
          </p:nvPr>
        </p:nvPicPr>
        <p:blipFill>
          <a:blip r:embed="rId3"/>
          <a:stretch>
            <a:fillRect/>
          </a:stretch>
        </p:blipFill>
        <p:spPr>
          <a:xfrm>
            <a:off x="838200" y="1825625"/>
            <a:ext cx="5181600" cy="2483594"/>
          </a:xfrm>
        </p:spPr>
      </p:pic>
      <p:sp>
        <p:nvSpPr>
          <p:cNvPr id="7" name="Content Placeholder 6">
            <a:extLst>
              <a:ext uri="{FF2B5EF4-FFF2-40B4-BE49-F238E27FC236}">
                <a16:creationId xmlns:a16="http://schemas.microsoft.com/office/drawing/2014/main" id="{97910A85-52B6-754F-864A-319C10A701DC}"/>
              </a:ext>
            </a:extLst>
          </p:cNvPr>
          <p:cNvSpPr>
            <a:spLocks noGrp="1"/>
          </p:cNvSpPr>
          <p:nvPr>
            <p:ph sz="half" idx="2"/>
          </p:nvPr>
        </p:nvSpPr>
        <p:spPr/>
        <p:txBody>
          <a:bodyPr/>
          <a:lstStyle/>
          <a:p>
            <a:r>
              <a:rPr lang="en-US" dirty="0"/>
              <a:t>SNOBOL: </a:t>
            </a:r>
            <a:r>
              <a:rPr lang="en-US" dirty="0" err="1"/>
              <a:t>StriNg</a:t>
            </a:r>
            <a:r>
              <a:rPr lang="en-US" dirty="0"/>
              <a:t> Oriented and </a:t>
            </a:r>
            <a:r>
              <a:rPr lang="en-US" dirty="0" err="1"/>
              <a:t>symBOlic</a:t>
            </a:r>
            <a:r>
              <a:rPr lang="en-US" dirty="0"/>
              <a:t> Language</a:t>
            </a:r>
          </a:p>
          <a:p>
            <a:r>
              <a:rPr lang="en-US" dirty="0"/>
              <a:t>SPITBOL: Speedy Implementation of SNOBOL</a:t>
            </a:r>
          </a:p>
          <a:p>
            <a:r>
              <a:rPr lang="en-US" dirty="0"/>
              <a:t>IBM System/370</a:t>
            </a:r>
          </a:p>
          <a:p>
            <a:r>
              <a:rPr lang="en-US" dirty="0"/>
              <a:t>OS/MVT: Multiple Programming with a Variable Number of Tasks</a:t>
            </a:r>
          </a:p>
          <a:p>
            <a:endParaRPr lang="en-US" dirty="0"/>
          </a:p>
        </p:txBody>
      </p:sp>
      <p:sp>
        <p:nvSpPr>
          <p:cNvPr id="6" name="TextBox 5">
            <a:extLst>
              <a:ext uri="{FF2B5EF4-FFF2-40B4-BE49-F238E27FC236}">
                <a16:creationId xmlns:a16="http://schemas.microsoft.com/office/drawing/2014/main" id="{6DCB9692-F24D-E348-AB91-ABA4237EE953}"/>
              </a:ext>
            </a:extLst>
          </p:cNvPr>
          <p:cNvSpPr txBox="1"/>
          <p:nvPr/>
        </p:nvSpPr>
        <p:spPr>
          <a:xfrm>
            <a:off x="838200" y="5665569"/>
            <a:ext cx="5399193" cy="646331"/>
          </a:xfrm>
          <a:prstGeom prst="rect">
            <a:avLst/>
          </a:prstGeom>
          <a:noFill/>
        </p:spPr>
        <p:txBody>
          <a:bodyPr wrap="square" rtlCol="0">
            <a:spAutoFit/>
          </a:bodyPr>
          <a:lstStyle/>
          <a:p>
            <a:r>
              <a:rPr lang="en-US" dirty="0">
                <a:hlinkClick r:id="rId4"/>
              </a:rPr>
              <a:t>https://commons.wikimedia.org/wiki/File:IBM_370-145_(I198005).jpg</a:t>
            </a:r>
            <a:endParaRPr lang="en-US" dirty="0"/>
          </a:p>
        </p:txBody>
      </p:sp>
    </p:spTree>
    <p:extLst>
      <p:ext uri="{BB962C8B-B14F-4D97-AF65-F5344CB8AC3E}">
        <p14:creationId xmlns:p14="http://schemas.microsoft.com/office/powerpoint/2010/main" val="838788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picture containing monitor, black, sitting, screen&#10;&#10;Description automatically generated">
            <a:extLst>
              <a:ext uri="{FF2B5EF4-FFF2-40B4-BE49-F238E27FC236}">
                <a16:creationId xmlns:a16="http://schemas.microsoft.com/office/drawing/2014/main" id="{498EF36E-3F05-9648-BF5C-DE282CBD6AC5}"/>
              </a:ext>
            </a:extLst>
          </p:cNvPr>
          <p:cNvPicPr>
            <a:picLocks noGrp="1" noChangeAspect="1"/>
          </p:cNvPicPr>
          <p:nvPr>
            <p:ph idx="1"/>
          </p:nvPr>
        </p:nvPicPr>
        <p:blipFill>
          <a:blip r:embed="rId3"/>
          <a:stretch>
            <a:fillRect/>
          </a:stretch>
        </p:blipFill>
        <p:spPr>
          <a:xfrm>
            <a:off x="332277" y="590591"/>
            <a:ext cx="11527445" cy="5299570"/>
          </a:xfrm>
        </p:spPr>
      </p:pic>
      <p:sp>
        <p:nvSpPr>
          <p:cNvPr id="7" name="TextBox 6">
            <a:extLst>
              <a:ext uri="{FF2B5EF4-FFF2-40B4-BE49-F238E27FC236}">
                <a16:creationId xmlns:a16="http://schemas.microsoft.com/office/drawing/2014/main" id="{F999EBCF-12A3-7E46-B784-2F6B5D790BE6}"/>
              </a:ext>
            </a:extLst>
          </p:cNvPr>
          <p:cNvSpPr txBox="1"/>
          <p:nvPr/>
        </p:nvSpPr>
        <p:spPr>
          <a:xfrm>
            <a:off x="2662207" y="6308209"/>
            <a:ext cx="6867586" cy="369332"/>
          </a:xfrm>
          <a:prstGeom prst="rect">
            <a:avLst/>
          </a:prstGeom>
          <a:noFill/>
        </p:spPr>
        <p:txBody>
          <a:bodyPr wrap="none" rtlCol="0">
            <a:spAutoFit/>
          </a:bodyPr>
          <a:lstStyle/>
          <a:p>
            <a:r>
              <a:rPr lang="en-US" dirty="0">
                <a:hlinkClick r:id="rId4"/>
              </a:rPr>
              <a:t>https://en.wikipedia.org/wiki/PDP-11#/media/File:Pdp-11-70-panel.jpg</a:t>
            </a:r>
            <a:endParaRPr lang="en-US" dirty="0"/>
          </a:p>
        </p:txBody>
      </p:sp>
    </p:spTree>
    <p:extLst>
      <p:ext uri="{BB962C8B-B14F-4D97-AF65-F5344CB8AC3E}">
        <p14:creationId xmlns:p14="http://schemas.microsoft.com/office/powerpoint/2010/main" val="3611647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16D57-146F-CA4A-9A87-9188EFEC3A9F}"/>
              </a:ext>
            </a:extLst>
          </p:cNvPr>
          <p:cNvSpPr>
            <a:spLocks noGrp="1"/>
          </p:cNvSpPr>
          <p:nvPr>
            <p:ph type="title"/>
          </p:nvPr>
        </p:nvSpPr>
        <p:spPr/>
        <p:txBody>
          <a:bodyPr/>
          <a:lstStyle/>
          <a:p>
            <a:r>
              <a:rPr lang="en-US" dirty="0"/>
              <a:t>Features</a:t>
            </a:r>
          </a:p>
        </p:txBody>
      </p:sp>
      <p:sp>
        <p:nvSpPr>
          <p:cNvPr id="3" name="Content Placeholder 2">
            <a:extLst>
              <a:ext uri="{FF2B5EF4-FFF2-40B4-BE49-F238E27FC236}">
                <a16:creationId xmlns:a16="http://schemas.microsoft.com/office/drawing/2014/main" id="{587B2637-D64E-3140-94B4-A7A0DF053809}"/>
              </a:ext>
            </a:extLst>
          </p:cNvPr>
          <p:cNvSpPr>
            <a:spLocks noGrp="1"/>
          </p:cNvSpPr>
          <p:nvPr>
            <p:ph idx="1"/>
          </p:nvPr>
        </p:nvSpPr>
        <p:spPr/>
        <p:txBody>
          <a:bodyPr/>
          <a:lstStyle/>
          <a:p>
            <a:r>
              <a:rPr lang="en-US" dirty="0"/>
              <a:t>Single file</a:t>
            </a:r>
          </a:p>
          <a:p>
            <a:r>
              <a:rPr lang="en-US" dirty="0"/>
              <a:t>Locking</a:t>
            </a:r>
          </a:p>
          <a:p>
            <a:r>
              <a:rPr lang="en-US" dirty="0"/>
              <a:t>Release management</a:t>
            </a:r>
          </a:p>
        </p:txBody>
      </p:sp>
    </p:spTree>
    <p:extLst>
      <p:ext uri="{BB962C8B-B14F-4D97-AF65-F5344CB8AC3E}">
        <p14:creationId xmlns:p14="http://schemas.microsoft.com/office/powerpoint/2010/main" val="9581014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clock&#10;&#10;Description automatically generated">
            <a:extLst>
              <a:ext uri="{FF2B5EF4-FFF2-40B4-BE49-F238E27FC236}">
                <a16:creationId xmlns:a16="http://schemas.microsoft.com/office/drawing/2014/main" id="{15A9DEBA-A317-C949-ADD2-F4C37AD8A9F1}"/>
              </a:ext>
            </a:extLst>
          </p:cNvPr>
          <p:cNvPicPr>
            <a:picLocks noGrp="1" noChangeAspect="1"/>
          </p:cNvPicPr>
          <p:nvPr>
            <p:ph idx="1"/>
          </p:nvPr>
        </p:nvPicPr>
        <p:blipFill>
          <a:blip r:embed="rId3"/>
          <a:stretch>
            <a:fillRect/>
          </a:stretch>
        </p:blipFill>
        <p:spPr>
          <a:xfrm>
            <a:off x="2355850" y="621527"/>
            <a:ext cx="4241800" cy="1866900"/>
          </a:xfrm>
        </p:spPr>
      </p:pic>
      <p:pic>
        <p:nvPicPr>
          <p:cNvPr id="7" name="Picture 6" descr="A close up of a clock&#10;&#10;Description automatically generated">
            <a:extLst>
              <a:ext uri="{FF2B5EF4-FFF2-40B4-BE49-F238E27FC236}">
                <a16:creationId xmlns:a16="http://schemas.microsoft.com/office/drawing/2014/main" id="{C8C5B378-5EE1-FA43-9285-C3434AB55AFB}"/>
              </a:ext>
            </a:extLst>
          </p:cNvPr>
          <p:cNvPicPr>
            <a:picLocks noChangeAspect="1"/>
          </p:cNvPicPr>
          <p:nvPr/>
        </p:nvPicPr>
        <p:blipFill>
          <a:blip r:embed="rId4"/>
          <a:stretch>
            <a:fillRect/>
          </a:stretch>
        </p:blipFill>
        <p:spPr>
          <a:xfrm>
            <a:off x="2355850" y="2640376"/>
            <a:ext cx="6362700" cy="1727200"/>
          </a:xfrm>
          <a:prstGeom prst="rect">
            <a:avLst/>
          </a:prstGeom>
        </p:spPr>
      </p:pic>
      <p:pic>
        <p:nvPicPr>
          <p:cNvPr id="9" name="Picture 8" descr="A close up of a clock&#10;&#10;Description automatically generated">
            <a:extLst>
              <a:ext uri="{FF2B5EF4-FFF2-40B4-BE49-F238E27FC236}">
                <a16:creationId xmlns:a16="http://schemas.microsoft.com/office/drawing/2014/main" id="{76938C6E-B3E3-DB44-ABAA-10EBA84E8257}"/>
              </a:ext>
            </a:extLst>
          </p:cNvPr>
          <p:cNvPicPr>
            <a:picLocks noChangeAspect="1"/>
          </p:cNvPicPr>
          <p:nvPr/>
        </p:nvPicPr>
        <p:blipFill>
          <a:blip r:embed="rId5"/>
          <a:stretch>
            <a:fillRect/>
          </a:stretch>
        </p:blipFill>
        <p:spPr>
          <a:xfrm>
            <a:off x="2355850" y="4523521"/>
            <a:ext cx="7480300" cy="1727200"/>
          </a:xfrm>
          <a:prstGeom prst="rect">
            <a:avLst/>
          </a:prstGeom>
        </p:spPr>
      </p:pic>
    </p:spTree>
    <p:extLst>
      <p:ext uri="{BB962C8B-B14F-4D97-AF65-F5344CB8AC3E}">
        <p14:creationId xmlns:p14="http://schemas.microsoft.com/office/powerpoint/2010/main" val="3008540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descr="InfernoRed Technology logo">
            <a:extLst>
              <a:ext uri="{FF2B5EF4-FFF2-40B4-BE49-F238E27FC236}">
                <a16:creationId xmlns:a16="http://schemas.microsoft.com/office/drawing/2014/main" id="{A34DB2B2-1A1F-2541-A5B0-DF45F01656AB}"/>
              </a:ext>
            </a:extLst>
          </p:cNvPr>
          <p:cNvPicPr>
            <a:picLocks noGrp="1" noChangeAspect="1"/>
          </p:cNvPicPr>
          <p:nvPr>
            <p:ph sz="half" idx="1"/>
          </p:nvPr>
        </p:nvPicPr>
        <p:blipFill>
          <a:blip r:embed="rId3"/>
          <a:stretch>
            <a:fillRect/>
          </a:stretch>
        </p:blipFill>
        <p:spPr>
          <a:xfrm>
            <a:off x="838200" y="1256854"/>
            <a:ext cx="5181600" cy="4344292"/>
          </a:xfrm>
        </p:spPr>
      </p:pic>
      <p:sp>
        <p:nvSpPr>
          <p:cNvPr id="4" name="Content Placeholder 3">
            <a:extLst>
              <a:ext uri="{FF2B5EF4-FFF2-40B4-BE49-F238E27FC236}">
                <a16:creationId xmlns:a16="http://schemas.microsoft.com/office/drawing/2014/main" id="{21637E6D-77F3-FB43-AC60-2D52CD49C3C8}"/>
              </a:ext>
            </a:extLst>
          </p:cNvPr>
          <p:cNvSpPr>
            <a:spLocks noGrp="1"/>
          </p:cNvSpPr>
          <p:nvPr>
            <p:ph sz="half" idx="2"/>
          </p:nvPr>
        </p:nvSpPr>
        <p:spPr>
          <a:xfrm>
            <a:off x="6172200" y="1256855"/>
            <a:ext cx="5181600" cy="4344292"/>
          </a:xfrm>
        </p:spPr>
        <p:txBody>
          <a:bodyPr anchor="ctr"/>
          <a:lstStyle/>
          <a:p>
            <a:pPr marL="0" indent="0">
              <a:buNone/>
            </a:pPr>
            <a:r>
              <a:rPr lang="en-US" dirty="0"/>
              <a:t>Look for the dragon right outside of Salon A.</a:t>
            </a:r>
          </a:p>
        </p:txBody>
      </p:sp>
    </p:spTree>
    <p:extLst>
      <p:ext uri="{BB962C8B-B14F-4D97-AF65-F5344CB8AC3E}">
        <p14:creationId xmlns:p14="http://schemas.microsoft.com/office/powerpoint/2010/main" val="36393473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newspaper&#10;&#10;Description automatically generated">
            <a:extLst>
              <a:ext uri="{FF2B5EF4-FFF2-40B4-BE49-F238E27FC236}">
                <a16:creationId xmlns:a16="http://schemas.microsoft.com/office/drawing/2014/main" id="{C737A7D3-66E1-D142-A38A-0716343E08C8}"/>
              </a:ext>
            </a:extLst>
          </p:cNvPr>
          <p:cNvPicPr>
            <a:picLocks noGrp="1" noChangeAspect="1"/>
          </p:cNvPicPr>
          <p:nvPr>
            <p:ph idx="1"/>
          </p:nvPr>
        </p:nvPicPr>
        <p:blipFill>
          <a:blip r:embed="rId3"/>
          <a:stretch>
            <a:fillRect/>
          </a:stretch>
        </p:blipFill>
        <p:spPr>
          <a:xfrm>
            <a:off x="306659" y="1743802"/>
            <a:ext cx="11578681" cy="3370396"/>
          </a:xfrm>
        </p:spPr>
      </p:pic>
    </p:spTree>
    <p:extLst>
      <p:ext uri="{BB962C8B-B14F-4D97-AF65-F5344CB8AC3E}">
        <p14:creationId xmlns:p14="http://schemas.microsoft.com/office/powerpoint/2010/main" val="9946055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777C4-4E9A-4F4F-8D94-7E1A24889583}"/>
              </a:ext>
            </a:extLst>
          </p:cNvPr>
          <p:cNvSpPr>
            <a:spLocks noGrp="1"/>
          </p:cNvSpPr>
          <p:nvPr>
            <p:ph type="title"/>
          </p:nvPr>
        </p:nvSpPr>
        <p:spPr>
          <a:xfrm>
            <a:off x="6096000" y="2766218"/>
            <a:ext cx="4529447" cy="1325563"/>
          </a:xfrm>
        </p:spPr>
        <p:txBody>
          <a:bodyPr/>
          <a:lstStyle/>
          <a:p>
            <a:r>
              <a:rPr lang="en-US" dirty="0"/>
              <a:t>Interleaved Delta</a:t>
            </a:r>
          </a:p>
        </p:txBody>
      </p:sp>
      <p:pic>
        <p:nvPicPr>
          <p:cNvPr id="7" name="Content Placeholder 6" descr="A close up of a piece of paper&#10;&#10;Description automatically generated">
            <a:extLst>
              <a:ext uri="{FF2B5EF4-FFF2-40B4-BE49-F238E27FC236}">
                <a16:creationId xmlns:a16="http://schemas.microsoft.com/office/drawing/2014/main" id="{98D943EB-B1C5-7D46-8C04-2891F69A9CC2}"/>
              </a:ext>
            </a:extLst>
          </p:cNvPr>
          <p:cNvPicPr>
            <a:picLocks noGrp="1" noChangeAspect="1"/>
          </p:cNvPicPr>
          <p:nvPr>
            <p:ph idx="1"/>
          </p:nvPr>
        </p:nvPicPr>
        <p:blipFill>
          <a:blip r:embed="rId3"/>
          <a:stretch>
            <a:fillRect/>
          </a:stretch>
        </p:blipFill>
        <p:spPr>
          <a:xfrm>
            <a:off x="1267904" y="0"/>
            <a:ext cx="2615328" cy="6858000"/>
          </a:xfrm>
        </p:spPr>
      </p:pic>
    </p:spTree>
    <p:extLst>
      <p:ext uri="{BB962C8B-B14F-4D97-AF65-F5344CB8AC3E}">
        <p14:creationId xmlns:p14="http://schemas.microsoft.com/office/powerpoint/2010/main" val="8658034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Dog walking on a sidewalk">
            <a:extLst>
              <a:ext uri="{FF2B5EF4-FFF2-40B4-BE49-F238E27FC236}">
                <a16:creationId xmlns:a16="http://schemas.microsoft.com/office/drawing/2014/main" id="{E6B07FD5-F089-5941-96A7-EA966263CA4A}"/>
              </a:ext>
            </a:extLst>
          </p:cNvPr>
          <p:cNvPicPr>
            <a:picLocks noGrp="1" noChangeAspect="1"/>
          </p:cNvPicPr>
          <p:nvPr>
            <p:ph idx="1"/>
          </p:nvPr>
        </p:nvPicPr>
        <p:blipFill rotWithShape="1">
          <a:blip r:embed="rId3"/>
          <a:srcRect/>
          <a:stretch/>
        </p:blipFill>
        <p:spPr>
          <a:xfrm>
            <a:off x="20" y="10"/>
            <a:ext cx="12191980" cy="6857990"/>
          </a:xfrm>
          <a:prstGeom prst="rect">
            <a:avLst/>
          </a:prstGeom>
        </p:spPr>
      </p:pic>
      <p:sp>
        <p:nvSpPr>
          <p:cNvPr id="6" name="TextBox 5">
            <a:extLst>
              <a:ext uri="{FF2B5EF4-FFF2-40B4-BE49-F238E27FC236}">
                <a16:creationId xmlns:a16="http://schemas.microsoft.com/office/drawing/2014/main" id="{4AA591EF-E2AF-704D-8F88-B2A3CE311F0A}"/>
              </a:ext>
            </a:extLst>
          </p:cNvPr>
          <p:cNvSpPr txBox="1"/>
          <p:nvPr/>
        </p:nvSpPr>
        <p:spPr>
          <a:xfrm>
            <a:off x="83127" y="6317673"/>
            <a:ext cx="2196935" cy="369332"/>
          </a:xfrm>
          <a:prstGeom prst="rect">
            <a:avLst/>
          </a:prstGeom>
          <a:noFill/>
        </p:spPr>
        <p:txBody>
          <a:bodyPr wrap="square" rtlCol="0">
            <a:spAutoFit/>
          </a:bodyPr>
          <a:lstStyle/>
          <a:p>
            <a:r>
              <a:rPr lang="en-US" dirty="0">
                <a:hlinkClick r:id="rId4"/>
              </a:rPr>
              <a:t>Billie Ward/Dog Walk</a:t>
            </a:r>
            <a:endParaRPr lang="en-US" dirty="0"/>
          </a:p>
        </p:txBody>
      </p:sp>
    </p:spTree>
    <p:extLst>
      <p:ext uri="{BB962C8B-B14F-4D97-AF65-F5344CB8AC3E}">
        <p14:creationId xmlns:p14="http://schemas.microsoft.com/office/powerpoint/2010/main" val="39511014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DA8FDC-BFC6-CB42-886E-F7243E1987DF}"/>
              </a:ext>
            </a:extLst>
          </p:cNvPr>
          <p:cNvSpPr>
            <a:spLocks noGrp="1"/>
          </p:cNvSpPr>
          <p:nvPr>
            <p:ph type="title"/>
          </p:nvPr>
        </p:nvSpPr>
        <p:spPr/>
        <p:txBody>
          <a:bodyPr/>
          <a:lstStyle/>
          <a:p>
            <a:r>
              <a:rPr lang="en-US" dirty="0"/>
              <a:t>SCCS Today</a:t>
            </a:r>
          </a:p>
        </p:txBody>
      </p:sp>
      <p:sp>
        <p:nvSpPr>
          <p:cNvPr id="5" name="Text Placeholder 4">
            <a:extLst>
              <a:ext uri="{FF2B5EF4-FFF2-40B4-BE49-F238E27FC236}">
                <a16:creationId xmlns:a16="http://schemas.microsoft.com/office/drawing/2014/main" id="{9A209A8B-CC00-584B-B743-250486BD5F91}"/>
              </a:ext>
            </a:extLst>
          </p:cNvPr>
          <p:cNvSpPr>
            <a:spLocks noGrp="1"/>
          </p:cNvSpPr>
          <p:nvPr>
            <p:ph type="body" idx="1"/>
          </p:nvPr>
        </p:nvSpPr>
        <p:spPr/>
        <p:txBody>
          <a:bodyPr/>
          <a:lstStyle/>
          <a:p>
            <a:r>
              <a:rPr lang="en-US" dirty="0"/>
              <a:t>http://</a:t>
            </a:r>
            <a:r>
              <a:rPr lang="en-US" dirty="0" err="1"/>
              <a:t>sccs.sourceforge.net</a:t>
            </a:r>
            <a:r>
              <a:rPr lang="en-US" dirty="0"/>
              <a:t>/</a:t>
            </a:r>
          </a:p>
          <a:p>
            <a:endParaRPr lang="en-US" dirty="0"/>
          </a:p>
        </p:txBody>
      </p:sp>
    </p:spTree>
    <p:extLst>
      <p:ext uri="{BB962C8B-B14F-4D97-AF65-F5344CB8AC3E}">
        <p14:creationId xmlns:p14="http://schemas.microsoft.com/office/powerpoint/2010/main" val="4929108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64E692-E1D4-E147-85F1-A6E1333E74E7}"/>
              </a:ext>
            </a:extLst>
          </p:cNvPr>
          <p:cNvSpPr>
            <a:spLocks noGrp="1"/>
          </p:cNvSpPr>
          <p:nvPr>
            <p:ph type="title"/>
          </p:nvPr>
        </p:nvSpPr>
        <p:spPr>
          <a:xfrm>
            <a:off x="5277329" y="640080"/>
            <a:ext cx="6274590" cy="4018341"/>
          </a:xfrm>
          <a:noFill/>
        </p:spPr>
        <p:txBody>
          <a:bodyPr vert="horz" lIns="91440" tIns="45720" rIns="91440" bIns="45720" rtlCol="0" anchor="b">
            <a:normAutofit/>
          </a:bodyPr>
          <a:lstStyle/>
          <a:p>
            <a:r>
              <a:rPr lang="en-US" sz="6000"/>
              <a:t>Marc Rochkind</a:t>
            </a:r>
          </a:p>
        </p:txBody>
      </p:sp>
      <p:sp>
        <p:nvSpPr>
          <p:cNvPr id="6" name="Content Placeholder 5">
            <a:extLst>
              <a:ext uri="{FF2B5EF4-FFF2-40B4-BE49-F238E27FC236}">
                <a16:creationId xmlns:a16="http://schemas.microsoft.com/office/drawing/2014/main" id="{06E679C3-574A-4B49-A48C-AFB667DD301C}"/>
              </a:ext>
            </a:extLst>
          </p:cNvPr>
          <p:cNvSpPr>
            <a:spLocks noGrp="1"/>
          </p:cNvSpPr>
          <p:nvPr>
            <p:ph sz="half" idx="2"/>
          </p:nvPr>
        </p:nvSpPr>
        <p:spPr>
          <a:xfrm>
            <a:off x="5277329" y="4796852"/>
            <a:ext cx="6274590" cy="1421068"/>
          </a:xfrm>
          <a:noFill/>
        </p:spPr>
        <p:txBody>
          <a:bodyPr vert="horz" lIns="91440" tIns="45720" rIns="91440" bIns="45720" rtlCol="0">
            <a:normAutofit/>
          </a:bodyPr>
          <a:lstStyle/>
          <a:p>
            <a:pPr marL="0" indent="0">
              <a:buNone/>
            </a:pPr>
            <a:r>
              <a:rPr lang="en-US" sz="2400">
                <a:hlinkClick r:id="rId3"/>
              </a:rPr>
              <a:t>https://basepath.com/</a:t>
            </a:r>
            <a:endParaRPr lang="en-US" sz="2400"/>
          </a:p>
        </p:txBody>
      </p:sp>
      <p:pic>
        <p:nvPicPr>
          <p:cNvPr id="8" name="Content Placeholder 7" descr="A close up of a logo&#10;&#10;Description automatically generated">
            <a:extLst>
              <a:ext uri="{FF2B5EF4-FFF2-40B4-BE49-F238E27FC236}">
                <a16:creationId xmlns:a16="http://schemas.microsoft.com/office/drawing/2014/main" id="{689F1E3E-C071-3B45-ADB2-C3024DC320A3}"/>
              </a:ext>
            </a:extLst>
          </p:cNvPr>
          <p:cNvPicPr>
            <a:picLocks noGrp="1" noChangeAspect="1"/>
          </p:cNvPicPr>
          <p:nvPr>
            <p:ph sz="half" idx="1"/>
          </p:nvPr>
        </p:nvPicPr>
        <p:blipFill rotWithShape="1">
          <a:blip r:embed="rId4"/>
          <a:srcRect r="16420"/>
          <a:stretch/>
        </p:blipFill>
        <p:spPr>
          <a:xfrm>
            <a:off x="1" y="10"/>
            <a:ext cx="4654296" cy="6857990"/>
          </a:xfrm>
          <a:prstGeom prst="rect">
            <a:avLst/>
          </a:prstGeom>
        </p:spPr>
      </p:pic>
    </p:spTree>
    <p:extLst>
      <p:ext uri="{BB962C8B-B14F-4D97-AF65-F5344CB8AC3E}">
        <p14:creationId xmlns:p14="http://schemas.microsoft.com/office/powerpoint/2010/main" val="37639825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FA05C8-1B73-C142-B1C3-6C84BD00E326}"/>
              </a:ext>
            </a:extLst>
          </p:cNvPr>
          <p:cNvSpPr>
            <a:spLocks noGrp="1"/>
          </p:cNvSpPr>
          <p:nvPr>
            <p:ph type="title"/>
          </p:nvPr>
        </p:nvSpPr>
        <p:spPr/>
        <p:txBody>
          <a:bodyPr/>
          <a:lstStyle/>
          <a:p>
            <a:r>
              <a:rPr lang="en-US" dirty="0"/>
              <a:t>Generations</a:t>
            </a:r>
          </a:p>
        </p:txBody>
      </p:sp>
      <p:graphicFrame>
        <p:nvGraphicFramePr>
          <p:cNvPr id="6" name="Content Placeholder 5">
            <a:extLst>
              <a:ext uri="{FF2B5EF4-FFF2-40B4-BE49-F238E27FC236}">
                <a16:creationId xmlns:a16="http://schemas.microsoft.com/office/drawing/2014/main" id="{3F22F172-529C-E94A-A2A4-A3D8011E3EEF}"/>
              </a:ext>
            </a:extLst>
          </p:cNvPr>
          <p:cNvGraphicFramePr>
            <a:graphicFrameLocks noGrp="1"/>
          </p:cNvGraphicFramePr>
          <p:nvPr>
            <p:ph idx="1"/>
          </p:nvPr>
        </p:nvGraphicFramePr>
        <p:xfrm>
          <a:off x="838200" y="1825625"/>
          <a:ext cx="10515600" cy="2296160"/>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1557268411"/>
                    </a:ext>
                  </a:extLst>
                </a:gridCol>
                <a:gridCol w="2103120">
                  <a:extLst>
                    <a:ext uri="{9D8B030D-6E8A-4147-A177-3AD203B41FA5}">
                      <a16:colId xmlns:a16="http://schemas.microsoft.com/office/drawing/2014/main" val="1538957290"/>
                    </a:ext>
                  </a:extLst>
                </a:gridCol>
                <a:gridCol w="2103120">
                  <a:extLst>
                    <a:ext uri="{9D8B030D-6E8A-4147-A177-3AD203B41FA5}">
                      <a16:colId xmlns:a16="http://schemas.microsoft.com/office/drawing/2014/main" val="2696620809"/>
                    </a:ext>
                  </a:extLst>
                </a:gridCol>
                <a:gridCol w="2103120">
                  <a:extLst>
                    <a:ext uri="{9D8B030D-6E8A-4147-A177-3AD203B41FA5}">
                      <a16:colId xmlns:a16="http://schemas.microsoft.com/office/drawing/2014/main" val="2229336860"/>
                    </a:ext>
                  </a:extLst>
                </a:gridCol>
                <a:gridCol w="2103120">
                  <a:extLst>
                    <a:ext uri="{9D8B030D-6E8A-4147-A177-3AD203B41FA5}">
                      <a16:colId xmlns:a16="http://schemas.microsoft.com/office/drawing/2014/main" val="2285547762"/>
                    </a:ext>
                  </a:extLst>
                </a:gridCol>
              </a:tblGrid>
              <a:tr h="370840">
                <a:tc>
                  <a:txBody>
                    <a:bodyPr/>
                    <a:lstStyle/>
                    <a:p>
                      <a:r>
                        <a:rPr lang="en-US" dirty="0"/>
                        <a:t>Generation</a:t>
                      </a:r>
                    </a:p>
                  </a:txBody>
                  <a:tcPr/>
                </a:tc>
                <a:tc>
                  <a:txBody>
                    <a:bodyPr/>
                    <a:lstStyle/>
                    <a:p>
                      <a:r>
                        <a:rPr lang="en-US" dirty="0"/>
                        <a:t>Networking</a:t>
                      </a:r>
                    </a:p>
                  </a:txBody>
                  <a:tcPr/>
                </a:tc>
                <a:tc>
                  <a:txBody>
                    <a:bodyPr/>
                    <a:lstStyle/>
                    <a:p>
                      <a:r>
                        <a:rPr lang="en-US" dirty="0"/>
                        <a:t>Operations</a:t>
                      </a:r>
                    </a:p>
                  </a:txBody>
                  <a:tcPr/>
                </a:tc>
                <a:tc>
                  <a:txBody>
                    <a:bodyPr/>
                    <a:lstStyle/>
                    <a:p>
                      <a:r>
                        <a:rPr lang="en-US" dirty="0"/>
                        <a:t>Concurrency</a:t>
                      </a:r>
                    </a:p>
                  </a:txBody>
                  <a:tcPr/>
                </a:tc>
                <a:tc>
                  <a:txBody>
                    <a:bodyPr/>
                    <a:lstStyle/>
                    <a:p>
                      <a:r>
                        <a:rPr lang="en-US" dirty="0"/>
                        <a:t>Examples</a:t>
                      </a:r>
                    </a:p>
                  </a:txBody>
                  <a:tcPr/>
                </a:tc>
                <a:extLst>
                  <a:ext uri="{0D108BD9-81ED-4DB2-BD59-A6C34878D82A}">
                    <a16:rowId xmlns:a16="http://schemas.microsoft.com/office/drawing/2014/main" val="2770887884"/>
                  </a:ext>
                </a:extLst>
              </a:tr>
              <a:tr h="370840">
                <a:tc>
                  <a:txBody>
                    <a:bodyPr/>
                    <a:lstStyle/>
                    <a:p>
                      <a:r>
                        <a:rPr lang="en-US" dirty="0"/>
                        <a:t>First</a:t>
                      </a:r>
                    </a:p>
                  </a:txBody>
                  <a:tcPr/>
                </a:tc>
                <a:tc>
                  <a:txBody>
                    <a:bodyPr/>
                    <a:lstStyle/>
                    <a:p>
                      <a:r>
                        <a:rPr lang="en-US" dirty="0"/>
                        <a:t>None</a:t>
                      </a:r>
                    </a:p>
                  </a:txBody>
                  <a:tcPr/>
                </a:tc>
                <a:tc>
                  <a:txBody>
                    <a:bodyPr/>
                    <a:lstStyle/>
                    <a:p>
                      <a:r>
                        <a:rPr lang="en-US" dirty="0"/>
                        <a:t>One file a  time</a:t>
                      </a:r>
                    </a:p>
                  </a:txBody>
                  <a:tcPr/>
                </a:tc>
                <a:tc>
                  <a:txBody>
                    <a:bodyPr/>
                    <a:lstStyle/>
                    <a:p>
                      <a:r>
                        <a:rPr lang="en-US" dirty="0"/>
                        <a:t>Locks</a:t>
                      </a:r>
                    </a:p>
                  </a:txBody>
                  <a:tcPr/>
                </a:tc>
                <a:tc>
                  <a:txBody>
                    <a:bodyPr/>
                    <a:lstStyle/>
                    <a:p>
                      <a:r>
                        <a:rPr lang="en-US" dirty="0"/>
                        <a:t>SCCS, RCS</a:t>
                      </a:r>
                    </a:p>
                  </a:txBody>
                  <a:tcPr/>
                </a:tc>
                <a:extLst>
                  <a:ext uri="{0D108BD9-81ED-4DB2-BD59-A6C34878D82A}">
                    <a16:rowId xmlns:a16="http://schemas.microsoft.com/office/drawing/2014/main" val="415792377"/>
                  </a:ext>
                </a:extLst>
              </a:tr>
              <a:tr h="370840">
                <a:tc>
                  <a:txBody>
                    <a:bodyPr/>
                    <a:lstStyle/>
                    <a:p>
                      <a:r>
                        <a:rPr lang="en-US" dirty="0"/>
                        <a:t>Second</a:t>
                      </a:r>
                    </a:p>
                  </a:txBody>
                  <a:tcPr/>
                </a:tc>
                <a:tc>
                  <a:txBody>
                    <a:bodyPr/>
                    <a:lstStyle/>
                    <a:p>
                      <a:r>
                        <a:rPr lang="en-US" dirty="0"/>
                        <a:t>Centralized</a:t>
                      </a:r>
                    </a:p>
                  </a:txBody>
                  <a:tcPr/>
                </a:tc>
                <a:tc>
                  <a:txBody>
                    <a:bodyPr/>
                    <a:lstStyle/>
                    <a:p>
                      <a:r>
                        <a:rPr lang="en-US" dirty="0"/>
                        <a:t>Multi-file</a:t>
                      </a:r>
                    </a:p>
                  </a:txBody>
                  <a:tcPr/>
                </a:tc>
                <a:tc>
                  <a:txBody>
                    <a:bodyPr/>
                    <a:lstStyle/>
                    <a:p>
                      <a:r>
                        <a:rPr lang="en-US" dirty="0"/>
                        <a:t>Merge before commit</a:t>
                      </a:r>
                    </a:p>
                  </a:txBody>
                  <a:tcPr/>
                </a:tc>
                <a:tc>
                  <a:txBody>
                    <a:bodyPr/>
                    <a:lstStyle/>
                    <a:p>
                      <a:r>
                        <a:rPr lang="en-US" dirty="0"/>
                        <a:t>CVS, SVN</a:t>
                      </a:r>
                    </a:p>
                  </a:txBody>
                  <a:tcPr/>
                </a:tc>
                <a:extLst>
                  <a:ext uri="{0D108BD9-81ED-4DB2-BD59-A6C34878D82A}">
                    <a16:rowId xmlns:a16="http://schemas.microsoft.com/office/drawing/2014/main" val="3196635892"/>
                  </a:ext>
                </a:extLst>
              </a:tr>
              <a:tr h="370840">
                <a:tc>
                  <a:txBody>
                    <a:bodyPr/>
                    <a:lstStyle/>
                    <a:p>
                      <a:r>
                        <a:rPr lang="en-US" dirty="0"/>
                        <a:t>Third</a:t>
                      </a:r>
                    </a:p>
                  </a:txBody>
                  <a:tcPr/>
                </a:tc>
                <a:tc>
                  <a:txBody>
                    <a:bodyPr/>
                    <a:lstStyle/>
                    <a:p>
                      <a:r>
                        <a:rPr lang="en-US" dirty="0"/>
                        <a:t>Decentralized</a:t>
                      </a:r>
                    </a:p>
                  </a:txBody>
                  <a:tcPr/>
                </a:tc>
                <a:tc>
                  <a:txBody>
                    <a:bodyPr/>
                    <a:lstStyle/>
                    <a:p>
                      <a:r>
                        <a:rPr lang="en-US" dirty="0"/>
                        <a:t>Changesets</a:t>
                      </a:r>
                    </a:p>
                  </a:txBody>
                  <a:tcPr/>
                </a:tc>
                <a:tc>
                  <a:txBody>
                    <a:bodyPr/>
                    <a:lstStyle/>
                    <a:p>
                      <a:r>
                        <a:rPr lang="en-US" dirty="0"/>
                        <a:t>Commit before merge</a:t>
                      </a:r>
                    </a:p>
                  </a:txBody>
                  <a:tcPr/>
                </a:tc>
                <a:tc>
                  <a:txBody>
                    <a:bodyPr/>
                    <a:lstStyle/>
                    <a:p>
                      <a:r>
                        <a:rPr lang="en-US" dirty="0" err="1"/>
                        <a:t>BitKeeper</a:t>
                      </a:r>
                      <a:r>
                        <a:rPr lang="en-US" dirty="0"/>
                        <a:t>, Monotone, </a:t>
                      </a:r>
                      <a:r>
                        <a:rPr lang="en-US" dirty="0" err="1"/>
                        <a:t>Darc</a:t>
                      </a:r>
                      <a:r>
                        <a:rPr lang="en-US" dirty="0"/>
                        <a:t>, Git, Mercurial</a:t>
                      </a:r>
                    </a:p>
                  </a:txBody>
                  <a:tcPr/>
                </a:tc>
                <a:extLst>
                  <a:ext uri="{0D108BD9-81ED-4DB2-BD59-A6C34878D82A}">
                    <a16:rowId xmlns:a16="http://schemas.microsoft.com/office/drawing/2014/main" val="2754240154"/>
                  </a:ext>
                </a:extLst>
              </a:tr>
            </a:tbl>
          </a:graphicData>
        </a:graphic>
      </p:graphicFrame>
      <p:sp>
        <p:nvSpPr>
          <p:cNvPr id="7" name="TextBox 6">
            <a:extLst>
              <a:ext uri="{FF2B5EF4-FFF2-40B4-BE49-F238E27FC236}">
                <a16:creationId xmlns:a16="http://schemas.microsoft.com/office/drawing/2014/main" id="{99234014-EAA6-2E4C-8F2E-FA7A9523DD9D}"/>
              </a:ext>
            </a:extLst>
          </p:cNvPr>
          <p:cNvSpPr txBox="1"/>
          <p:nvPr/>
        </p:nvSpPr>
        <p:spPr>
          <a:xfrm>
            <a:off x="2315381" y="5977890"/>
            <a:ext cx="7561237" cy="369332"/>
          </a:xfrm>
          <a:prstGeom prst="rect">
            <a:avLst/>
          </a:prstGeom>
          <a:noFill/>
        </p:spPr>
        <p:txBody>
          <a:bodyPr wrap="none" rtlCol="0">
            <a:spAutoFit/>
          </a:bodyPr>
          <a:lstStyle/>
          <a:p>
            <a:r>
              <a:rPr lang="en-US" dirty="0">
                <a:hlinkClick r:id="rId2"/>
              </a:rPr>
              <a:t>https://ericsink.com/vcbe/html/history_of_version_control.html#ftn.idp96624</a:t>
            </a:r>
            <a:endParaRPr lang="en-US" dirty="0"/>
          </a:p>
        </p:txBody>
      </p:sp>
    </p:spTree>
    <p:extLst>
      <p:ext uri="{BB962C8B-B14F-4D97-AF65-F5344CB8AC3E}">
        <p14:creationId xmlns:p14="http://schemas.microsoft.com/office/powerpoint/2010/main" val="6801427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FA05C8-1B73-C142-B1C3-6C84BD00E326}"/>
              </a:ext>
            </a:extLst>
          </p:cNvPr>
          <p:cNvSpPr>
            <a:spLocks noGrp="1"/>
          </p:cNvSpPr>
          <p:nvPr>
            <p:ph type="title"/>
          </p:nvPr>
        </p:nvSpPr>
        <p:spPr/>
        <p:txBody>
          <a:bodyPr/>
          <a:lstStyle/>
          <a:p>
            <a:r>
              <a:rPr lang="en-US" dirty="0"/>
              <a:t>Generations</a:t>
            </a:r>
          </a:p>
        </p:txBody>
      </p:sp>
      <p:graphicFrame>
        <p:nvGraphicFramePr>
          <p:cNvPr id="6" name="Content Placeholder 5">
            <a:extLst>
              <a:ext uri="{FF2B5EF4-FFF2-40B4-BE49-F238E27FC236}">
                <a16:creationId xmlns:a16="http://schemas.microsoft.com/office/drawing/2014/main" id="{3F22F172-529C-E94A-A2A4-A3D8011E3EEF}"/>
              </a:ext>
            </a:extLst>
          </p:cNvPr>
          <p:cNvGraphicFramePr>
            <a:graphicFrameLocks noGrp="1"/>
          </p:cNvGraphicFramePr>
          <p:nvPr>
            <p:ph idx="1"/>
          </p:nvPr>
        </p:nvGraphicFramePr>
        <p:xfrm>
          <a:off x="838200" y="1825625"/>
          <a:ext cx="10515600" cy="2296160"/>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1557268411"/>
                    </a:ext>
                  </a:extLst>
                </a:gridCol>
                <a:gridCol w="2103120">
                  <a:extLst>
                    <a:ext uri="{9D8B030D-6E8A-4147-A177-3AD203B41FA5}">
                      <a16:colId xmlns:a16="http://schemas.microsoft.com/office/drawing/2014/main" val="1538957290"/>
                    </a:ext>
                  </a:extLst>
                </a:gridCol>
                <a:gridCol w="2103120">
                  <a:extLst>
                    <a:ext uri="{9D8B030D-6E8A-4147-A177-3AD203B41FA5}">
                      <a16:colId xmlns:a16="http://schemas.microsoft.com/office/drawing/2014/main" val="2696620809"/>
                    </a:ext>
                  </a:extLst>
                </a:gridCol>
                <a:gridCol w="2103120">
                  <a:extLst>
                    <a:ext uri="{9D8B030D-6E8A-4147-A177-3AD203B41FA5}">
                      <a16:colId xmlns:a16="http://schemas.microsoft.com/office/drawing/2014/main" val="2229336860"/>
                    </a:ext>
                  </a:extLst>
                </a:gridCol>
                <a:gridCol w="2103120">
                  <a:extLst>
                    <a:ext uri="{9D8B030D-6E8A-4147-A177-3AD203B41FA5}">
                      <a16:colId xmlns:a16="http://schemas.microsoft.com/office/drawing/2014/main" val="2285547762"/>
                    </a:ext>
                  </a:extLst>
                </a:gridCol>
              </a:tblGrid>
              <a:tr h="370840">
                <a:tc>
                  <a:txBody>
                    <a:bodyPr/>
                    <a:lstStyle/>
                    <a:p>
                      <a:r>
                        <a:rPr lang="en-US" dirty="0"/>
                        <a:t>Generation</a:t>
                      </a:r>
                    </a:p>
                  </a:txBody>
                  <a:tcPr/>
                </a:tc>
                <a:tc>
                  <a:txBody>
                    <a:bodyPr/>
                    <a:lstStyle/>
                    <a:p>
                      <a:r>
                        <a:rPr lang="en-US" dirty="0"/>
                        <a:t>Networking</a:t>
                      </a:r>
                    </a:p>
                  </a:txBody>
                  <a:tcPr/>
                </a:tc>
                <a:tc>
                  <a:txBody>
                    <a:bodyPr/>
                    <a:lstStyle/>
                    <a:p>
                      <a:r>
                        <a:rPr lang="en-US" dirty="0"/>
                        <a:t>Operations</a:t>
                      </a:r>
                    </a:p>
                  </a:txBody>
                  <a:tcPr/>
                </a:tc>
                <a:tc>
                  <a:txBody>
                    <a:bodyPr/>
                    <a:lstStyle/>
                    <a:p>
                      <a:r>
                        <a:rPr lang="en-US" dirty="0"/>
                        <a:t>Concurrency</a:t>
                      </a:r>
                    </a:p>
                  </a:txBody>
                  <a:tcPr/>
                </a:tc>
                <a:tc>
                  <a:txBody>
                    <a:bodyPr/>
                    <a:lstStyle/>
                    <a:p>
                      <a:r>
                        <a:rPr lang="en-US" dirty="0"/>
                        <a:t>Examples</a:t>
                      </a:r>
                    </a:p>
                  </a:txBody>
                  <a:tcPr/>
                </a:tc>
                <a:extLst>
                  <a:ext uri="{0D108BD9-81ED-4DB2-BD59-A6C34878D82A}">
                    <a16:rowId xmlns:a16="http://schemas.microsoft.com/office/drawing/2014/main" val="2770887884"/>
                  </a:ext>
                </a:extLst>
              </a:tr>
              <a:tr h="370840">
                <a:tc>
                  <a:txBody>
                    <a:bodyPr/>
                    <a:lstStyle/>
                    <a:p>
                      <a:r>
                        <a:rPr lang="en-US" dirty="0"/>
                        <a:t>First</a:t>
                      </a:r>
                    </a:p>
                  </a:txBody>
                  <a:tcPr/>
                </a:tc>
                <a:tc>
                  <a:txBody>
                    <a:bodyPr/>
                    <a:lstStyle/>
                    <a:p>
                      <a:r>
                        <a:rPr lang="en-US" dirty="0"/>
                        <a:t>None</a:t>
                      </a:r>
                    </a:p>
                  </a:txBody>
                  <a:tcPr/>
                </a:tc>
                <a:tc>
                  <a:txBody>
                    <a:bodyPr/>
                    <a:lstStyle/>
                    <a:p>
                      <a:r>
                        <a:rPr lang="en-US" dirty="0"/>
                        <a:t>One file a  time</a:t>
                      </a:r>
                    </a:p>
                  </a:txBody>
                  <a:tcPr/>
                </a:tc>
                <a:tc>
                  <a:txBody>
                    <a:bodyPr/>
                    <a:lstStyle/>
                    <a:p>
                      <a:r>
                        <a:rPr lang="en-US" dirty="0"/>
                        <a:t>Locks</a:t>
                      </a:r>
                    </a:p>
                  </a:txBody>
                  <a:tcPr/>
                </a:tc>
                <a:tc>
                  <a:txBody>
                    <a:bodyPr/>
                    <a:lstStyle/>
                    <a:p>
                      <a:r>
                        <a:rPr lang="en-US" dirty="0"/>
                        <a:t>SCCS, RCS</a:t>
                      </a:r>
                    </a:p>
                  </a:txBody>
                  <a:tcPr/>
                </a:tc>
                <a:extLst>
                  <a:ext uri="{0D108BD9-81ED-4DB2-BD59-A6C34878D82A}">
                    <a16:rowId xmlns:a16="http://schemas.microsoft.com/office/drawing/2014/main" val="415792377"/>
                  </a:ext>
                </a:extLst>
              </a:tr>
              <a:tr h="370840">
                <a:tc>
                  <a:txBody>
                    <a:bodyPr/>
                    <a:lstStyle/>
                    <a:p>
                      <a:r>
                        <a:rPr lang="en-US" dirty="0"/>
                        <a:t>Second</a:t>
                      </a:r>
                    </a:p>
                  </a:txBody>
                  <a:tcPr/>
                </a:tc>
                <a:tc>
                  <a:txBody>
                    <a:bodyPr/>
                    <a:lstStyle/>
                    <a:p>
                      <a:r>
                        <a:rPr lang="en-US" dirty="0"/>
                        <a:t>Centralized</a:t>
                      </a:r>
                    </a:p>
                  </a:txBody>
                  <a:tcPr/>
                </a:tc>
                <a:tc>
                  <a:txBody>
                    <a:bodyPr/>
                    <a:lstStyle/>
                    <a:p>
                      <a:r>
                        <a:rPr lang="en-US" dirty="0"/>
                        <a:t>Multi-file</a:t>
                      </a:r>
                    </a:p>
                  </a:txBody>
                  <a:tcPr/>
                </a:tc>
                <a:tc>
                  <a:txBody>
                    <a:bodyPr/>
                    <a:lstStyle/>
                    <a:p>
                      <a:r>
                        <a:rPr lang="en-US" dirty="0"/>
                        <a:t>Merge before commit</a:t>
                      </a:r>
                    </a:p>
                  </a:txBody>
                  <a:tcPr/>
                </a:tc>
                <a:tc>
                  <a:txBody>
                    <a:bodyPr/>
                    <a:lstStyle/>
                    <a:p>
                      <a:r>
                        <a:rPr lang="en-US" dirty="0"/>
                        <a:t>CVS, SVN</a:t>
                      </a:r>
                    </a:p>
                  </a:txBody>
                  <a:tcPr/>
                </a:tc>
                <a:extLst>
                  <a:ext uri="{0D108BD9-81ED-4DB2-BD59-A6C34878D82A}">
                    <a16:rowId xmlns:a16="http://schemas.microsoft.com/office/drawing/2014/main" val="3196635892"/>
                  </a:ext>
                </a:extLst>
              </a:tr>
              <a:tr h="370840">
                <a:tc>
                  <a:txBody>
                    <a:bodyPr/>
                    <a:lstStyle/>
                    <a:p>
                      <a:r>
                        <a:rPr lang="en-US" dirty="0"/>
                        <a:t>Third</a:t>
                      </a:r>
                    </a:p>
                  </a:txBody>
                  <a:tcPr/>
                </a:tc>
                <a:tc>
                  <a:txBody>
                    <a:bodyPr/>
                    <a:lstStyle/>
                    <a:p>
                      <a:r>
                        <a:rPr lang="en-US" dirty="0"/>
                        <a:t>Decentralized</a:t>
                      </a:r>
                    </a:p>
                  </a:txBody>
                  <a:tcPr/>
                </a:tc>
                <a:tc>
                  <a:txBody>
                    <a:bodyPr/>
                    <a:lstStyle/>
                    <a:p>
                      <a:r>
                        <a:rPr lang="en-US" dirty="0"/>
                        <a:t>Changesets</a:t>
                      </a:r>
                    </a:p>
                  </a:txBody>
                  <a:tcPr/>
                </a:tc>
                <a:tc>
                  <a:txBody>
                    <a:bodyPr/>
                    <a:lstStyle/>
                    <a:p>
                      <a:r>
                        <a:rPr lang="en-US" dirty="0"/>
                        <a:t>Commit before merge</a:t>
                      </a:r>
                    </a:p>
                  </a:txBody>
                  <a:tcPr/>
                </a:tc>
                <a:tc>
                  <a:txBody>
                    <a:bodyPr/>
                    <a:lstStyle/>
                    <a:p>
                      <a:r>
                        <a:rPr lang="en-US" dirty="0" err="1"/>
                        <a:t>BitKeeper</a:t>
                      </a:r>
                      <a:r>
                        <a:rPr lang="en-US" dirty="0"/>
                        <a:t>, Monotone, </a:t>
                      </a:r>
                      <a:r>
                        <a:rPr lang="en-US" dirty="0" err="1"/>
                        <a:t>Darc</a:t>
                      </a:r>
                      <a:r>
                        <a:rPr lang="en-US" dirty="0"/>
                        <a:t>, Git, Mercurial</a:t>
                      </a:r>
                    </a:p>
                  </a:txBody>
                  <a:tcPr/>
                </a:tc>
                <a:extLst>
                  <a:ext uri="{0D108BD9-81ED-4DB2-BD59-A6C34878D82A}">
                    <a16:rowId xmlns:a16="http://schemas.microsoft.com/office/drawing/2014/main" val="2754240154"/>
                  </a:ext>
                </a:extLst>
              </a:tr>
            </a:tbl>
          </a:graphicData>
        </a:graphic>
      </p:graphicFrame>
      <p:sp>
        <p:nvSpPr>
          <p:cNvPr id="7" name="TextBox 6">
            <a:extLst>
              <a:ext uri="{FF2B5EF4-FFF2-40B4-BE49-F238E27FC236}">
                <a16:creationId xmlns:a16="http://schemas.microsoft.com/office/drawing/2014/main" id="{99234014-EAA6-2E4C-8F2E-FA7A9523DD9D}"/>
              </a:ext>
            </a:extLst>
          </p:cNvPr>
          <p:cNvSpPr txBox="1"/>
          <p:nvPr/>
        </p:nvSpPr>
        <p:spPr>
          <a:xfrm>
            <a:off x="2315381" y="5977890"/>
            <a:ext cx="7561237" cy="369332"/>
          </a:xfrm>
          <a:prstGeom prst="rect">
            <a:avLst/>
          </a:prstGeom>
          <a:noFill/>
        </p:spPr>
        <p:txBody>
          <a:bodyPr wrap="none" rtlCol="0">
            <a:spAutoFit/>
          </a:bodyPr>
          <a:lstStyle/>
          <a:p>
            <a:r>
              <a:rPr lang="en-US" dirty="0">
                <a:hlinkClick r:id="rId2"/>
              </a:rPr>
              <a:t>https://ericsink.com/vcbe/html/history_of_version_control.html#ftn.idp96624</a:t>
            </a:r>
            <a:endParaRPr lang="en-US" dirty="0"/>
          </a:p>
        </p:txBody>
      </p:sp>
    </p:spTree>
    <p:extLst>
      <p:ext uri="{BB962C8B-B14F-4D97-AF65-F5344CB8AC3E}">
        <p14:creationId xmlns:p14="http://schemas.microsoft.com/office/powerpoint/2010/main" val="1933558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IBM 1402 Card Read Punch&#10;IBM 1401 Processing Unit&#10;IBM 1403 Printer">
            <a:extLst>
              <a:ext uri="{FF2B5EF4-FFF2-40B4-BE49-F238E27FC236}">
                <a16:creationId xmlns:a16="http://schemas.microsoft.com/office/drawing/2014/main" id="{6FE37328-FD35-5E4E-968F-308375ED499B}"/>
              </a:ext>
            </a:extLst>
          </p:cNvPr>
          <p:cNvPicPr>
            <a:picLocks noChangeAspect="1"/>
          </p:cNvPicPr>
          <p:nvPr/>
        </p:nvPicPr>
        <p:blipFill>
          <a:blip r:embed="rId3"/>
          <a:stretch>
            <a:fillRect/>
          </a:stretch>
        </p:blipFill>
        <p:spPr>
          <a:xfrm>
            <a:off x="2722879" y="1043589"/>
            <a:ext cx="6746240" cy="4770822"/>
          </a:xfrm>
          <a:prstGeom prst="rect">
            <a:avLst/>
          </a:prstGeom>
        </p:spPr>
      </p:pic>
      <p:sp>
        <p:nvSpPr>
          <p:cNvPr id="9" name="TextBox 8">
            <a:extLst>
              <a:ext uri="{FF2B5EF4-FFF2-40B4-BE49-F238E27FC236}">
                <a16:creationId xmlns:a16="http://schemas.microsoft.com/office/drawing/2014/main" id="{86416390-4E6D-C744-8D8C-8EF1D90A1B97}"/>
              </a:ext>
            </a:extLst>
          </p:cNvPr>
          <p:cNvSpPr txBox="1"/>
          <p:nvPr/>
        </p:nvSpPr>
        <p:spPr>
          <a:xfrm>
            <a:off x="2162326" y="6103620"/>
            <a:ext cx="7867347" cy="369332"/>
          </a:xfrm>
          <a:prstGeom prst="rect">
            <a:avLst/>
          </a:prstGeom>
          <a:noFill/>
        </p:spPr>
        <p:txBody>
          <a:bodyPr wrap="none" rtlCol="0">
            <a:spAutoFit/>
          </a:bodyPr>
          <a:lstStyle/>
          <a:p>
            <a:r>
              <a:rPr lang="en-US" dirty="0">
                <a:hlinkClick r:id="rId4"/>
              </a:rPr>
              <a:t>https://en.wikipedia.org/wiki/IBM_1400_series#/media/File:BRL61-IBM_1401.jpg</a:t>
            </a:r>
            <a:endParaRPr lang="en-US" dirty="0"/>
          </a:p>
        </p:txBody>
      </p:sp>
    </p:spTree>
    <p:extLst>
      <p:ext uri="{BB962C8B-B14F-4D97-AF65-F5344CB8AC3E}">
        <p14:creationId xmlns:p14="http://schemas.microsoft.com/office/powerpoint/2010/main" val="28402833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82244-8E8D-9A44-8B05-2B54DE5E2026}"/>
              </a:ext>
            </a:extLst>
          </p:cNvPr>
          <p:cNvSpPr>
            <a:spLocks noGrp="1"/>
          </p:cNvSpPr>
          <p:nvPr>
            <p:ph type="title"/>
          </p:nvPr>
        </p:nvSpPr>
        <p:spPr/>
        <p:txBody>
          <a:bodyPr/>
          <a:lstStyle/>
          <a:p>
            <a:r>
              <a:rPr lang="en-US" dirty="0"/>
              <a:t>What is version control?</a:t>
            </a:r>
          </a:p>
        </p:txBody>
      </p:sp>
      <p:sp>
        <p:nvSpPr>
          <p:cNvPr id="4" name="Rounded Rectangle 3">
            <a:extLst>
              <a:ext uri="{FF2B5EF4-FFF2-40B4-BE49-F238E27FC236}">
                <a16:creationId xmlns:a16="http://schemas.microsoft.com/office/drawing/2014/main" id="{ACF48BC0-AF8F-5246-957F-D4EA32996746}"/>
              </a:ext>
            </a:extLst>
          </p:cNvPr>
          <p:cNvSpPr/>
          <p:nvPr/>
        </p:nvSpPr>
        <p:spPr>
          <a:xfrm>
            <a:off x="2354580" y="2125980"/>
            <a:ext cx="7280910" cy="2743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a:t>…the management of changes to documents, computer programs, large web sites, and other collections of information.</a:t>
            </a:r>
          </a:p>
          <a:p>
            <a:pPr algn="ctr"/>
            <a:endParaRPr lang="en-US" dirty="0"/>
          </a:p>
          <a:p>
            <a:r>
              <a:rPr lang="en-US" dirty="0"/>
              <a:t>- https://</a:t>
            </a:r>
            <a:r>
              <a:rPr lang="en-US" dirty="0" err="1"/>
              <a:t>en.wikipedia.org</a:t>
            </a:r>
            <a:r>
              <a:rPr lang="en-US" dirty="0"/>
              <a:t>/wiki/</a:t>
            </a:r>
            <a:r>
              <a:rPr lang="en-US" dirty="0" err="1"/>
              <a:t>Version_control</a:t>
            </a:r>
            <a:endParaRPr lang="en-US" dirty="0"/>
          </a:p>
          <a:p>
            <a:endParaRPr lang="en-US" dirty="0"/>
          </a:p>
        </p:txBody>
      </p:sp>
    </p:spTree>
    <p:extLst>
      <p:ext uri="{BB962C8B-B14F-4D97-AF65-F5344CB8AC3E}">
        <p14:creationId xmlns:p14="http://schemas.microsoft.com/office/powerpoint/2010/main" val="2331355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82244-8E8D-9A44-8B05-2B54DE5E2026}"/>
              </a:ext>
            </a:extLst>
          </p:cNvPr>
          <p:cNvSpPr>
            <a:spLocks noGrp="1"/>
          </p:cNvSpPr>
          <p:nvPr>
            <p:ph type="title"/>
          </p:nvPr>
        </p:nvSpPr>
        <p:spPr/>
        <p:txBody>
          <a:bodyPr/>
          <a:lstStyle/>
          <a:p>
            <a:r>
              <a:rPr lang="en-US" dirty="0"/>
              <a:t>What is version control?</a:t>
            </a:r>
          </a:p>
        </p:txBody>
      </p:sp>
      <p:sp>
        <p:nvSpPr>
          <p:cNvPr id="4" name="Rounded Rectangle 3">
            <a:extLst>
              <a:ext uri="{FF2B5EF4-FFF2-40B4-BE49-F238E27FC236}">
                <a16:creationId xmlns:a16="http://schemas.microsoft.com/office/drawing/2014/main" id="{ACF48BC0-AF8F-5246-957F-D4EA32996746}"/>
              </a:ext>
            </a:extLst>
          </p:cNvPr>
          <p:cNvSpPr/>
          <p:nvPr/>
        </p:nvSpPr>
        <p:spPr>
          <a:xfrm>
            <a:off x="2354580" y="2125980"/>
            <a:ext cx="7280910" cy="2743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 system that records changes to a file or set of files over time so that you can recall specific versions later.</a:t>
            </a:r>
          </a:p>
          <a:p>
            <a:pPr algn="ctr"/>
            <a:endParaRPr lang="en-US" dirty="0"/>
          </a:p>
          <a:p>
            <a:r>
              <a:rPr lang="en-US" dirty="0"/>
              <a:t>- https://git-</a:t>
            </a:r>
            <a:r>
              <a:rPr lang="en-US" dirty="0" err="1"/>
              <a:t>scm.com</a:t>
            </a:r>
            <a:r>
              <a:rPr lang="en-US" dirty="0"/>
              <a:t>/book/</a:t>
            </a:r>
            <a:r>
              <a:rPr lang="en-US" dirty="0" err="1"/>
              <a:t>en</a:t>
            </a:r>
            <a:r>
              <a:rPr lang="en-US" dirty="0"/>
              <a:t>/v2/Getting-Started-About-Version-Control</a:t>
            </a:r>
          </a:p>
        </p:txBody>
      </p:sp>
    </p:spTree>
    <p:extLst>
      <p:ext uri="{BB962C8B-B14F-4D97-AF65-F5344CB8AC3E}">
        <p14:creationId xmlns:p14="http://schemas.microsoft.com/office/powerpoint/2010/main" val="3254239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D2B4C-CF86-6C4B-837A-DEA1C52D6AF9}"/>
              </a:ext>
            </a:extLst>
          </p:cNvPr>
          <p:cNvSpPr>
            <a:spLocks noGrp="1"/>
          </p:cNvSpPr>
          <p:nvPr>
            <p:ph type="title"/>
          </p:nvPr>
        </p:nvSpPr>
        <p:spPr/>
        <p:txBody>
          <a:bodyPr/>
          <a:lstStyle/>
          <a:p>
            <a:r>
              <a:rPr lang="en-US" dirty="0"/>
              <a:t>Out of Scope</a:t>
            </a:r>
          </a:p>
        </p:txBody>
      </p:sp>
      <p:sp>
        <p:nvSpPr>
          <p:cNvPr id="3" name="Content Placeholder 2">
            <a:extLst>
              <a:ext uri="{FF2B5EF4-FFF2-40B4-BE49-F238E27FC236}">
                <a16:creationId xmlns:a16="http://schemas.microsoft.com/office/drawing/2014/main" id="{3C315EFA-4AD2-DF42-AFA3-455810D7DEA2}"/>
              </a:ext>
            </a:extLst>
          </p:cNvPr>
          <p:cNvSpPr>
            <a:spLocks noGrp="1"/>
          </p:cNvSpPr>
          <p:nvPr>
            <p:ph idx="1"/>
          </p:nvPr>
        </p:nvSpPr>
        <p:spPr/>
        <p:txBody>
          <a:bodyPr/>
          <a:lstStyle/>
          <a:p>
            <a:r>
              <a:rPr lang="en-US" dirty="0"/>
              <a:t>Hosting services (</a:t>
            </a:r>
            <a:r>
              <a:rPr lang="en-US" dirty="0" err="1"/>
              <a:t>SourceForge</a:t>
            </a:r>
            <a:r>
              <a:rPr lang="en-US" dirty="0"/>
              <a:t>, GitHub, Bitbucket, etc.)</a:t>
            </a:r>
          </a:p>
          <a:p>
            <a:r>
              <a:rPr lang="en-US" dirty="0"/>
              <a:t>Integrated version control</a:t>
            </a:r>
          </a:p>
          <a:p>
            <a:r>
              <a:rPr lang="en-US" dirty="0"/>
              <a:t>Wikis</a:t>
            </a:r>
          </a:p>
          <a:p>
            <a:r>
              <a:rPr lang="en-US" dirty="0"/>
              <a:t>Most commercial systems</a:t>
            </a:r>
          </a:p>
        </p:txBody>
      </p:sp>
    </p:spTree>
    <p:extLst>
      <p:ext uri="{BB962C8B-B14F-4D97-AF65-F5344CB8AC3E}">
        <p14:creationId xmlns:p14="http://schemas.microsoft.com/office/powerpoint/2010/main" val="1091092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49B7B-CAFC-0248-8B32-76D31B9444F5}"/>
              </a:ext>
            </a:extLst>
          </p:cNvPr>
          <p:cNvSpPr>
            <a:spLocks noGrp="1"/>
          </p:cNvSpPr>
          <p:nvPr>
            <p:ph type="title"/>
          </p:nvPr>
        </p:nvSpPr>
        <p:spPr/>
        <p:txBody>
          <a:bodyPr/>
          <a:lstStyle/>
          <a:p>
            <a:r>
              <a:rPr lang="en-US"/>
              <a:t>Punch Cards</a:t>
            </a:r>
            <a:endParaRPr lang="en-US" dirty="0"/>
          </a:p>
        </p:txBody>
      </p:sp>
      <p:pic>
        <p:nvPicPr>
          <p:cNvPr id="5" name="Content Placeholder 4" descr="Punch card deck">
            <a:extLst>
              <a:ext uri="{FF2B5EF4-FFF2-40B4-BE49-F238E27FC236}">
                <a16:creationId xmlns:a16="http://schemas.microsoft.com/office/drawing/2014/main" id="{F8440434-0834-104F-83C4-0DD8CF69C338}"/>
              </a:ext>
            </a:extLst>
          </p:cNvPr>
          <p:cNvPicPr>
            <a:picLocks noGrp="1" noChangeAspect="1"/>
          </p:cNvPicPr>
          <p:nvPr>
            <p:ph idx="1"/>
          </p:nvPr>
        </p:nvPicPr>
        <p:blipFill>
          <a:blip r:embed="rId3"/>
          <a:stretch>
            <a:fillRect/>
          </a:stretch>
        </p:blipFill>
        <p:spPr>
          <a:xfrm>
            <a:off x="3239462" y="1825625"/>
            <a:ext cx="5713075" cy="4351338"/>
          </a:xfrm>
        </p:spPr>
      </p:pic>
      <p:sp>
        <p:nvSpPr>
          <p:cNvPr id="6" name="TextBox 5">
            <a:extLst>
              <a:ext uri="{FF2B5EF4-FFF2-40B4-BE49-F238E27FC236}">
                <a16:creationId xmlns:a16="http://schemas.microsoft.com/office/drawing/2014/main" id="{78F78BD1-FE97-3947-8B9D-FA9006F64951}"/>
              </a:ext>
            </a:extLst>
          </p:cNvPr>
          <p:cNvSpPr txBox="1"/>
          <p:nvPr/>
        </p:nvSpPr>
        <p:spPr>
          <a:xfrm>
            <a:off x="2277036" y="6311900"/>
            <a:ext cx="7637925" cy="369332"/>
          </a:xfrm>
          <a:prstGeom prst="rect">
            <a:avLst/>
          </a:prstGeom>
          <a:noFill/>
        </p:spPr>
        <p:txBody>
          <a:bodyPr wrap="none" rtlCol="0">
            <a:spAutoFit/>
          </a:bodyPr>
          <a:lstStyle/>
          <a:p>
            <a:r>
              <a:rPr lang="en-US">
                <a:hlinkClick r:id="rId4"/>
              </a:rPr>
              <a:t>https://commons.wikimedia.org/wiki/File:Punched_card_program_deck.agr.jpg</a:t>
            </a:r>
            <a:endParaRPr lang="en-US" dirty="0"/>
          </a:p>
        </p:txBody>
      </p:sp>
    </p:spTree>
    <p:extLst>
      <p:ext uri="{BB962C8B-B14F-4D97-AF65-F5344CB8AC3E}">
        <p14:creationId xmlns:p14="http://schemas.microsoft.com/office/powerpoint/2010/main" val="3560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E7B80-8180-924E-9FFE-9CDDB5B6A348}"/>
              </a:ext>
            </a:extLst>
          </p:cNvPr>
          <p:cNvSpPr>
            <a:spLocks noGrp="1"/>
          </p:cNvSpPr>
          <p:nvPr>
            <p:ph type="title"/>
          </p:nvPr>
        </p:nvSpPr>
        <p:spPr/>
        <p:txBody>
          <a:bodyPr/>
          <a:lstStyle/>
          <a:p>
            <a:r>
              <a:rPr lang="en-US" dirty="0"/>
              <a:t>Keypunch Machine</a:t>
            </a:r>
          </a:p>
        </p:txBody>
      </p:sp>
      <p:pic>
        <p:nvPicPr>
          <p:cNvPr id="5" name="Content Placeholder 4" descr="IBM 029 Key Punch machine">
            <a:extLst>
              <a:ext uri="{FF2B5EF4-FFF2-40B4-BE49-F238E27FC236}">
                <a16:creationId xmlns:a16="http://schemas.microsoft.com/office/drawing/2014/main" id="{0D00DB42-2449-8F48-AB57-7D5F6DCAD359}"/>
              </a:ext>
            </a:extLst>
          </p:cNvPr>
          <p:cNvPicPr>
            <a:picLocks noGrp="1" noChangeAspect="1"/>
          </p:cNvPicPr>
          <p:nvPr>
            <p:ph idx="1"/>
          </p:nvPr>
        </p:nvPicPr>
        <p:blipFill>
          <a:blip r:embed="rId3"/>
          <a:stretch>
            <a:fillRect/>
          </a:stretch>
        </p:blipFill>
        <p:spPr>
          <a:xfrm>
            <a:off x="3195108" y="1825625"/>
            <a:ext cx="5801784" cy="4351338"/>
          </a:xfrm>
        </p:spPr>
      </p:pic>
      <p:sp>
        <p:nvSpPr>
          <p:cNvPr id="6" name="TextBox 5">
            <a:extLst>
              <a:ext uri="{FF2B5EF4-FFF2-40B4-BE49-F238E27FC236}">
                <a16:creationId xmlns:a16="http://schemas.microsoft.com/office/drawing/2014/main" id="{2857BA45-7290-4644-AF8E-25C9920F0C4D}"/>
              </a:ext>
            </a:extLst>
          </p:cNvPr>
          <p:cNvSpPr txBox="1"/>
          <p:nvPr/>
        </p:nvSpPr>
        <p:spPr>
          <a:xfrm>
            <a:off x="2260398" y="6308209"/>
            <a:ext cx="7671203" cy="369332"/>
          </a:xfrm>
          <a:prstGeom prst="rect">
            <a:avLst/>
          </a:prstGeom>
          <a:noFill/>
        </p:spPr>
        <p:txBody>
          <a:bodyPr wrap="none" rtlCol="0">
            <a:spAutoFit/>
          </a:bodyPr>
          <a:lstStyle/>
          <a:p>
            <a:r>
              <a:rPr lang="en-US" dirty="0">
                <a:hlinkClick r:id="rId4"/>
              </a:rPr>
              <a:t>https://en.wikipedia.org/wiki/Keypunch#/media/File:IBM_card_punch_029.JPG</a:t>
            </a:r>
            <a:endParaRPr lang="en-US" dirty="0"/>
          </a:p>
        </p:txBody>
      </p:sp>
    </p:spTree>
    <p:extLst>
      <p:ext uri="{BB962C8B-B14F-4D97-AF65-F5344CB8AC3E}">
        <p14:creationId xmlns:p14="http://schemas.microsoft.com/office/powerpoint/2010/main" val="1548053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5426</Words>
  <Application>Microsoft Macintosh PowerPoint</Application>
  <PresentationFormat>Widescreen</PresentationFormat>
  <Paragraphs>317</Paragraphs>
  <Slides>36</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Calibri Light</vt:lpstr>
      <vt:lpstr>Office Theme</vt:lpstr>
      <vt:lpstr>From Punch Cards to Git</vt:lpstr>
      <vt:lpstr>PowerPoint Presentation</vt:lpstr>
      <vt:lpstr>PowerPoint Presentation</vt:lpstr>
      <vt:lpstr>PowerPoint Presentation</vt:lpstr>
      <vt:lpstr>What is version control?</vt:lpstr>
      <vt:lpstr>What is version control?</vt:lpstr>
      <vt:lpstr>Out of Scope</vt:lpstr>
      <vt:lpstr>Punch Cards</vt:lpstr>
      <vt:lpstr>Keypunch Machine</vt:lpstr>
      <vt:lpstr>Running Your Program</vt:lpstr>
      <vt:lpstr>Compiled Punch Card</vt:lpstr>
      <vt:lpstr>PowerPoint Presentation</vt:lpstr>
      <vt:lpstr>Sequence Numbers</vt:lpstr>
      <vt:lpstr>Punch Card Sorter</vt:lpstr>
      <vt:lpstr>PowerPoint Presentation</vt:lpstr>
      <vt:lpstr>PowerPoint Presentation</vt:lpstr>
      <vt:lpstr>PATCHY</vt:lpstr>
      <vt:lpstr>PowerPoint Presentation</vt:lpstr>
      <vt:lpstr>Generations</vt:lpstr>
      <vt:lpstr>Source Code Control System</vt:lpstr>
      <vt:lpstr>PowerPoint Presentation</vt:lpstr>
      <vt:lpstr>PowerPoint Presentation</vt:lpstr>
      <vt:lpstr>PowerPoint Presentation</vt:lpstr>
      <vt:lpstr>PowerPoint Presentation</vt:lpstr>
      <vt:lpstr>PowerPoint Presentation</vt:lpstr>
      <vt:lpstr>Prototype</vt:lpstr>
      <vt:lpstr>PowerPoint Presentation</vt:lpstr>
      <vt:lpstr>Features</vt:lpstr>
      <vt:lpstr>PowerPoint Presentation</vt:lpstr>
      <vt:lpstr>PowerPoint Presentation</vt:lpstr>
      <vt:lpstr>Interleaved Delta</vt:lpstr>
      <vt:lpstr>PowerPoint Presentation</vt:lpstr>
      <vt:lpstr>SCCS Today</vt:lpstr>
      <vt:lpstr>Marc Rochkind</vt:lpstr>
      <vt:lpstr>Generations</vt:lpstr>
      <vt:lpstr>Generations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Punch Cards to Git</dc:title>
  <dc:creator>Brian Meeker</dc:creator>
  <cp:lastModifiedBy>Brian Meeker</cp:lastModifiedBy>
  <cp:revision>1</cp:revision>
  <dcterms:created xsi:type="dcterms:W3CDTF">2019-12-28T18:37:52Z</dcterms:created>
  <dcterms:modified xsi:type="dcterms:W3CDTF">2019-12-28T18:41:31Z</dcterms:modified>
</cp:coreProperties>
</file>